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67" r:id="rId2"/>
    <p:sldId id="320" r:id="rId3"/>
    <p:sldId id="338" r:id="rId4"/>
    <p:sldId id="256" r:id="rId5"/>
    <p:sldId id="337" r:id="rId6"/>
    <p:sldId id="257" r:id="rId7"/>
    <p:sldId id="258" r:id="rId8"/>
    <p:sldId id="260" r:id="rId9"/>
    <p:sldId id="267" r:id="rId10"/>
    <p:sldId id="326" r:id="rId11"/>
    <p:sldId id="328" r:id="rId12"/>
    <p:sldId id="327" r:id="rId13"/>
    <p:sldId id="296" r:id="rId14"/>
    <p:sldId id="297" r:id="rId15"/>
    <p:sldId id="315" r:id="rId16"/>
    <p:sldId id="300" r:id="rId17"/>
    <p:sldId id="301" r:id="rId18"/>
    <p:sldId id="358" r:id="rId19"/>
    <p:sldId id="333" r:id="rId20"/>
    <p:sldId id="278" r:id="rId21"/>
    <p:sldId id="286" r:id="rId22"/>
    <p:sldId id="285" r:id="rId23"/>
    <p:sldId id="284" r:id="rId24"/>
    <p:sldId id="335" r:id="rId25"/>
    <p:sldId id="334" r:id="rId26"/>
    <p:sldId id="332" r:id="rId27"/>
    <p:sldId id="263" r:id="rId28"/>
    <p:sldId id="262" r:id="rId29"/>
    <p:sldId id="264" r:id="rId30"/>
    <p:sldId id="261" r:id="rId31"/>
    <p:sldId id="350" r:id="rId32"/>
    <p:sldId id="351" r:id="rId33"/>
    <p:sldId id="352" r:id="rId34"/>
    <p:sldId id="277" r:id="rId35"/>
    <p:sldId id="353" r:id="rId36"/>
    <p:sldId id="287" r:id="rId37"/>
    <p:sldId id="288" r:id="rId38"/>
    <p:sldId id="289" r:id="rId39"/>
    <p:sldId id="292" r:id="rId40"/>
    <p:sldId id="293" r:id="rId41"/>
    <p:sldId id="295" r:id="rId42"/>
    <p:sldId id="356" r:id="rId43"/>
    <p:sldId id="265" r:id="rId44"/>
    <p:sldId id="266" r:id="rId45"/>
    <p:sldId id="357" r:id="rId46"/>
    <p:sldId id="336" r:id="rId47"/>
    <p:sldId id="313" r:id="rId48"/>
    <p:sldId id="298" r:id="rId49"/>
    <p:sldId id="317" r:id="rId50"/>
    <p:sldId id="355" r:id="rId51"/>
    <p:sldId id="269" r:id="rId52"/>
    <p:sldId id="318" r:id="rId53"/>
    <p:sldId id="329" r:id="rId54"/>
    <p:sldId id="340" r:id="rId55"/>
    <p:sldId id="268" r:id="rId56"/>
    <p:sldId id="270" r:id="rId57"/>
    <p:sldId id="271" r:id="rId58"/>
    <p:sldId id="276" r:id="rId59"/>
    <p:sldId id="275" r:id="rId60"/>
    <p:sldId id="274" r:id="rId61"/>
    <p:sldId id="273" r:id="rId62"/>
    <p:sldId id="272" r:id="rId63"/>
    <p:sldId id="279" r:id="rId64"/>
    <p:sldId id="280" r:id="rId65"/>
    <p:sldId id="283" r:id="rId66"/>
    <p:sldId id="282" r:id="rId67"/>
    <p:sldId id="299" r:id="rId68"/>
    <p:sldId id="331" r:id="rId69"/>
    <p:sldId id="303" r:id="rId70"/>
    <p:sldId id="306" r:id="rId71"/>
    <p:sldId id="305" r:id="rId72"/>
    <p:sldId id="307" r:id="rId73"/>
    <p:sldId id="304" r:id="rId74"/>
    <p:sldId id="308" r:id="rId75"/>
    <p:sldId id="309" r:id="rId76"/>
    <p:sldId id="310" r:id="rId77"/>
    <p:sldId id="311" r:id="rId78"/>
    <p:sldId id="312" r:id="rId79"/>
    <p:sldId id="354" r:id="rId80"/>
    <p:sldId id="343" r:id="rId81"/>
    <p:sldId id="341" r:id="rId82"/>
    <p:sldId id="361" r:id="rId83"/>
    <p:sldId id="366" r:id="rId84"/>
    <p:sldId id="360" r:id="rId85"/>
    <p:sldId id="368" r:id="rId86"/>
    <p:sldId id="346" r:id="rId87"/>
    <p:sldId id="342" r:id="rId88"/>
    <p:sldId id="359" r:id="rId89"/>
    <p:sldId id="339" r:id="rId9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99"/>
    <a:srgbClr val="008000"/>
    <a:srgbClr val="006600"/>
    <a:srgbClr val="CCFFCC"/>
    <a:srgbClr val="009900"/>
    <a:srgbClr val="00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40" autoAdjust="0"/>
  </p:normalViewPr>
  <p:slideViewPr>
    <p:cSldViewPr>
      <p:cViewPr>
        <p:scale>
          <a:sx n="75" d="100"/>
          <a:sy n="75" d="100"/>
        </p:scale>
        <p:origin x="-13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5846B1-C4AB-4FD4-9EE7-44E0C9692DB6}" type="slidenum">
              <a:rPr lang="el-GR"/>
              <a:pPr>
                <a:defRPr/>
              </a:pPr>
              <a:t>‹#›</a:t>
            </a:fld>
            <a:endParaRPr lang="el-GR"/>
          </a:p>
        </p:txBody>
      </p:sp>
    </p:spTree>
    <p:extLst>
      <p:ext uri="{BB962C8B-B14F-4D97-AF65-F5344CB8AC3E}">
        <p14:creationId xmlns:p14="http://schemas.microsoft.com/office/powerpoint/2010/main" val="3204663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endParaRPr lang="el-GR" smtClean="0"/>
          </a:p>
        </p:txBody>
      </p:sp>
      <p:sp>
        <p:nvSpPr>
          <p:cNvPr id="94212" name="3 - Θέση αριθμού διαφάνειας"/>
          <p:cNvSpPr>
            <a:spLocks noGrp="1"/>
          </p:cNvSpPr>
          <p:nvPr>
            <p:ph type="sldNum" sz="quarter" idx="5"/>
          </p:nvPr>
        </p:nvSpPr>
        <p:spPr>
          <a:noFill/>
        </p:spPr>
        <p:txBody>
          <a:bodyPr/>
          <a:lstStyle/>
          <a:p>
            <a:fld id="{C6924ED2-6883-4E3D-B094-E0C9B7279054}" type="slidenum">
              <a:rPr lang="el-GR" smtClean="0"/>
              <a:pPr/>
              <a:t>2</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a:ln/>
        </p:spPr>
      </p:sp>
      <p:sp>
        <p:nvSpPr>
          <p:cNvPr id="103427" name="2 - Θέση σημειώσεων"/>
          <p:cNvSpPr>
            <a:spLocks noGrp="1"/>
          </p:cNvSpPr>
          <p:nvPr>
            <p:ph type="body" idx="1"/>
          </p:nvPr>
        </p:nvSpPr>
        <p:spPr>
          <a:noFill/>
          <a:ln/>
        </p:spPr>
        <p:txBody>
          <a:bodyPr/>
          <a:lstStyle/>
          <a:p>
            <a:endParaRPr lang="el-GR" smtClean="0"/>
          </a:p>
        </p:txBody>
      </p:sp>
      <p:sp>
        <p:nvSpPr>
          <p:cNvPr id="103428" name="3 - Θέση αριθμού διαφάνειας"/>
          <p:cNvSpPr>
            <a:spLocks noGrp="1"/>
          </p:cNvSpPr>
          <p:nvPr>
            <p:ph type="sldNum" sz="quarter" idx="5"/>
          </p:nvPr>
        </p:nvSpPr>
        <p:spPr>
          <a:noFill/>
        </p:spPr>
        <p:txBody>
          <a:bodyPr/>
          <a:lstStyle/>
          <a:p>
            <a:fld id="{34C5E6D2-A735-45D8-B4F0-A90749418CA6}" type="slidenum">
              <a:rPr lang="el-GR" smtClean="0"/>
              <a:pPr/>
              <a:t>11</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a:ln/>
        </p:spPr>
      </p:sp>
      <p:sp>
        <p:nvSpPr>
          <p:cNvPr id="104451" name="2 - Θέση σημειώσεων"/>
          <p:cNvSpPr>
            <a:spLocks noGrp="1"/>
          </p:cNvSpPr>
          <p:nvPr>
            <p:ph type="body" idx="1"/>
          </p:nvPr>
        </p:nvSpPr>
        <p:spPr>
          <a:noFill/>
          <a:ln/>
        </p:spPr>
        <p:txBody>
          <a:bodyPr/>
          <a:lstStyle/>
          <a:p>
            <a:endParaRPr lang="el-GR" smtClean="0"/>
          </a:p>
        </p:txBody>
      </p:sp>
      <p:sp>
        <p:nvSpPr>
          <p:cNvPr id="104452" name="3 - Θέση αριθμού διαφάνειας"/>
          <p:cNvSpPr>
            <a:spLocks noGrp="1"/>
          </p:cNvSpPr>
          <p:nvPr>
            <p:ph type="sldNum" sz="quarter" idx="5"/>
          </p:nvPr>
        </p:nvSpPr>
        <p:spPr>
          <a:noFill/>
        </p:spPr>
        <p:txBody>
          <a:bodyPr/>
          <a:lstStyle/>
          <a:p>
            <a:fld id="{E0DE97F9-63F2-417F-9F72-86C8737F4645}" type="slidenum">
              <a:rPr lang="el-GR" smtClean="0"/>
              <a:pPr/>
              <a:t>12</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a:ln/>
        </p:spPr>
      </p:sp>
      <p:sp>
        <p:nvSpPr>
          <p:cNvPr id="105475" name="2 - Θέση σημειώσεων"/>
          <p:cNvSpPr>
            <a:spLocks noGrp="1"/>
          </p:cNvSpPr>
          <p:nvPr>
            <p:ph type="body" idx="1"/>
          </p:nvPr>
        </p:nvSpPr>
        <p:spPr>
          <a:noFill/>
          <a:ln/>
        </p:spPr>
        <p:txBody>
          <a:bodyPr/>
          <a:lstStyle/>
          <a:p>
            <a:endParaRPr lang="el-GR" smtClean="0"/>
          </a:p>
        </p:txBody>
      </p:sp>
      <p:sp>
        <p:nvSpPr>
          <p:cNvPr id="105476" name="3 - Θέση αριθμού διαφάνειας"/>
          <p:cNvSpPr>
            <a:spLocks noGrp="1"/>
          </p:cNvSpPr>
          <p:nvPr>
            <p:ph type="sldNum" sz="quarter" idx="5"/>
          </p:nvPr>
        </p:nvSpPr>
        <p:spPr>
          <a:noFill/>
        </p:spPr>
        <p:txBody>
          <a:bodyPr/>
          <a:lstStyle/>
          <a:p>
            <a:fld id="{DAE170D7-46C5-42B6-93FF-6BECD65D5E8D}" type="slidenum">
              <a:rPr lang="el-GR" smtClean="0"/>
              <a:pPr/>
              <a:t>13</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TextEdit="1"/>
          </p:cNvSpPr>
          <p:nvPr>
            <p:ph type="sldImg"/>
          </p:nvPr>
        </p:nvSpPr>
        <p:spPr>
          <a:ln/>
        </p:spPr>
      </p:sp>
      <p:sp>
        <p:nvSpPr>
          <p:cNvPr id="106499" name="2 - Θέση σημειώσεων"/>
          <p:cNvSpPr>
            <a:spLocks noGrp="1"/>
          </p:cNvSpPr>
          <p:nvPr>
            <p:ph type="body" idx="1"/>
          </p:nvPr>
        </p:nvSpPr>
        <p:spPr>
          <a:noFill/>
          <a:ln/>
        </p:spPr>
        <p:txBody>
          <a:bodyPr/>
          <a:lstStyle/>
          <a:p>
            <a:endParaRPr lang="el-GR" smtClean="0"/>
          </a:p>
        </p:txBody>
      </p:sp>
      <p:sp>
        <p:nvSpPr>
          <p:cNvPr id="106500" name="3 - Θέση αριθμού διαφάνειας"/>
          <p:cNvSpPr>
            <a:spLocks noGrp="1"/>
          </p:cNvSpPr>
          <p:nvPr>
            <p:ph type="sldNum" sz="quarter" idx="5"/>
          </p:nvPr>
        </p:nvSpPr>
        <p:spPr>
          <a:noFill/>
        </p:spPr>
        <p:txBody>
          <a:bodyPr/>
          <a:lstStyle/>
          <a:p>
            <a:fld id="{44046FC8-2277-4C40-BBF5-7EA998F7B05B}" type="slidenum">
              <a:rPr lang="el-GR" smtClean="0"/>
              <a:pPr/>
              <a:t>14</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a:ln/>
        </p:spPr>
      </p:sp>
      <p:sp>
        <p:nvSpPr>
          <p:cNvPr id="107523" name="2 - Θέση σημειώσεων"/>
          <p:cNvSpPr>
            <a:spLocks noGrp="1"/>
          </p:cNvSpPr>
          <p:nvPr>
            <p:ph type="body" idx="1"/>
          </p:nvPr>
        </p:nvSpPr>
        <p:spPr>
          <a:noFill/>
          <a:ln/>
        </p:spPr>
        <p:txBody>
          <a:bodyPr/>
          <a:lstStyle/>
          <a:p>
            <a:endParaRPr lang="el-GR" smtClean="0"/>
          </a:p>
        </p:txBody>
      </p:sp>
      <p:sp>
        <p:nvSpPr>
          <p:cNvPr id="107524" name="3 - Θέση αριθμού διαφάνειας"/>
          <p:cNvSpPr>
            <a:spLocks noGrp="1"/>
          </p:cNvSpPr>
          <p:nvPr>
            <p:ph type="sldNum" sz="quarter" idx="5"/>
          </p:nvPr>
        </p:nvSpPr>
        <p:spPr>
          <a:noFill/>
        </p:spPr>
        <p:txBody>
          <a:bodyPr/>
          <a:lstStyle/>
          <a:p>
            <a:fld id="{61D535A7-DE72-490D-8B8C-614F23261F78}" type="slidenum">
              <a:rPr lang="el-GR" smtClean="0"/>
              <a:pPr/>
              <a:t>15</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a:ln/>
        </p:spPr>
      </p:sp>
      <p:sp>
        <p:nvSpPr>
          <p:cNvPr id="108547" name="2 - Θέση σημειώσεων"/>
          <p:cNvSpPr>
            <a:spLocks noGrp="1"/>
          </p:cNvSpPr>
          <p:nvPr>
            <p:ph type="body" idx="1"/>
          </p:nvPr>
        </p:nvSpPr>
        <p:spPr>
          <a:noFill/>
          <a:ln/>
        </p:spPr>
        <p:txBody>
          <a:bodyPr/>
          <a:lstStyle/>
          <a:p>
            <a:endParaRPr lang="el-GR" smtClean="0"/>
          </a:p>
        </p:txBody>
      </p:sp>
      <p:sp>
        <p:nvSpPr>
          <p:cNvPr id="108548" name="3 - Θέση αριθμού διαφάνειας"/>
          <p:cNvSpPr>
            <a:spLocks noGrp="1"/>
          </p:cNvSpPr>
          <p:nvPr>
            <p:ph type="sldNum" sz="quarter" idx="5"/>
          </p:nvPr>
        </p:nvSpPr>
        <p:spPr>
          <a:noFill/>
        </p:spPr>
        <p:txBody>
          <a:bodyPr/>
          <a:lstStyle/>
          <a:p>
            <a:fld id="{A0D58D87-4EAF-4FEF-A043-A0C08C50D373}" type="slidenum">
              <a:rPr lang="el-GR" smtClean="0"/>
              <a:pPr/>
              <a:t>16</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Θέση εικόνας διαφάνειας"/>
          <p:cNvSpPr>
            <a:spLocks noGrp="1" noRot="1" noChangeAspect="1" noTextEdit="1"/>
          </p:cNvSpPr>
          <p:nvPr>
            <p:ph type="sldImg"/>
          </p:nvPr>
        </p:nvSpPr>
        <p:spPr>
          <a:ln/>
        </p:spPr>
      </p:sp>
      <p:sp>
        <p:nvSpPr>
          <p:cNvPr id="109571" name="2 - Θέση σημειώσεων"/>
          <p:cNvSpPr>
            <a:spLocks noGrp="1"/>
          </p:cNvSpPr>
          <p:nvPr>
            <p:ph type="body" idx="1"/>
          </p:nvPr>
        </p:nvSpPr>
        <p:spPr>
          <a:noFill/>
          <a:ln/>
        </p:spPr>
        <p:txBody>
          <a:bodyPr/>
          <a:lstStyle/>
          <a:p>
            <a:endParaRPr lang="el-GR" smtClean="0"/>
          </a:p>
        </p:txBody>
      </p:sp>
      <p:sp>
        <p:nvSpPr>
          <p:cNvPr id="109572" name="3 - Θέση αριθμού διαφάνειας"/>
          <p:cNvSpPr>
            <a:spLocks noGrp="1"/>
          </p:cNvSpPr>
          <p:nvPr>
            <p:ph type="sldNum" sz="quarter" idx="5"/>
          </p:nvPr>
        </p:nvSpPr>
        <p:spPr>
          <a:noFill/>
        </p:spPr>
        <p:txBody>
          <a:bodyPr/>
          <a:lstStyle/>
          <a:p>
            <a:fld id="{3CA2F07F-BA6D-40A9-ACB4-0E85D9CCE6BB}" type="slidenum">
              <a:rPr lang="el-GR" smtClean="0"/>
              <a:pPr/>
              <a:t>17</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a:ln/>
        </p:spPr>
      </p:sp>
      <p:sp>
        <p:nvSpPr>
          <p:cNvPr id="153603" name="2 - Θέση σημειώσεων"/>
          <p:cNvSpPr>
            <a:spLocks noGrp="1"/>
          </p:cNvSpPr>
          <p:nvPr>
            <p:ph type="body" idx="1"/>
          </p:nvPr>
        </p:nvSpPr>
        <p:spPr>
          <a:noFill/>
          <a:ln/>
        </p:spPr>
        <p:txBody>
          <a:bodyPr/>
          <a:lstStyle/>
          <a:p>
            <a:endParaRPr lang="el-GR" smtClean="0"/>
          </a:p>
        </p:txBody>
      </p:sp>
      <p:sp>
        <p:nvSpPr>
          <p:cNvPr id="153604" name="3 - Θέση αριθμού διαφάνειας"/>
          <p:cNvSpPr>
            <a:spLocks noGrp="1"/>
          </p:cNvSpPr>
          <p:nvPr>
            <p:ph type="sldNum" sz="quarter" idx="5"/>
          </p:nvPr>
        </p:nvSpPr>
        <p:spPr>
          <a:noFill/>
        </p:spPr>
        <p:txBody>
          <a:bodyPr/>
          <a:lstStyle/>
          <a:p>
            <a:fld id="{10F5E267-33C0-4256-952B-892D302BEF50}" type="slidenum">
              <a:rPr lang="el-GR" smtClean="0"/>
              <a:pPr/>
              <a:t>19</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a:ln/>
        </p:spPr>
      </p:sp>
      <p:sp>
        <p:nvSpPr>
          <p:cNvPr id="110595" name="2 - Θέση σημειώσεων"/>
          <p:cNvSpPr>
            <a:spLocks noGrp="1"/>
          </p:cNvSpPr>
          <p:nvPr>
            <p:ph type="body" idx="1"/>
          </p:nvPr>
        </p:nvSpPr>
        <p:spPr>
          <a:noFill/>
          <a:ln/>
        </p:spPr>
        <p:txBody>
          <a:bodyPr/>
          <a:lstStyle/>
          <a:p>
            <a:endParaRPr lang="el-GR" smtClean="0"/>
          </a:p>
        </p:txBody>
      </p:sp>
      <p:sp>
        <p:nvSpPr>
          <p:cNvPr id="110596" name="3 - Θέση αριθμού διαφάνειας"/>
          <p:cNvSpPr>
            <a:spLocks noGrp="1"/>
          </p:cNvSpPr>
          <p:nvPr>
            <p:ph type="sldNum" sz="quarter" idx="5"/>
          </p:nvPr>
        </p:nvSpPr>
        <p:spPr>
          <a:noFill/>
        </p:spPr>
        <p:txBody>
          <a:bodyPr/>
          <a:lstStyle/>
          <a:p>
            <a:fld id="{301F51CC-17C6-436F-9790-097900B0F154}" type="slidenum">
              <a:rPr lang="el-GR" smtClean="0"/>
              <a:pPr/>
              <a:t>20</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a:ln/>
        </p:spPr>
      </p:sp>
      <p:sp>
        <p:nvSpPr>
          <p:cNvPr id="111619" name="2 - Θέση σημειώσεων"/>
          <p:cNvSpPr>
            <a:spLocks noGrp="1"/>
          </p:cNvSpPr>
          <p:nvPr>
            <p:ph type="body" idx="1"/>
          </p:nvPr>
        </p:nvSpPr>
        <p:spPr>
          <a:noFill/>
          <a:ln/>
        </p:spPr>
        <p:txBody>
          <a:bodyPr/>
          <a:lstStyle/>
          <a:p>
            <a:endParaRPr lang="el-GR" smtClean="0"/>
          </a:p>
        </p:txBody>
      </p:sp>
      <p:sp>
        <p:nvSpPr>
          <p:cNvPr id="111620" name="3 - Θέση αριθμού διαφάνειας"/>
          <p:cNvSpPr>
            <a:spLocks noGrp="1"/>
          </p:cNvSpPr>
          <p:nvPr>
            <p:ph type="sldNum" sz="quarter" idx="5"/>
          </p:nvPr>
        </p:nvSpPr>
        <p:spPr>
          <a:noFill/>
        </p:spPr>
        <p:txBody>
          <a:bodyPr/>
          <a:lstStyle/>
          <a:p>
            <a:fld id="{CCBA3439-4502-45EE-969B-D63E226C5759}" type="slidenum">
              <a:rPr lang="el-GR" smtClean="0"/>
              <a:pPr/>
              <a:t>21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smtClean="0"/>
          </a:p>
        </p:txBody>
      </p:sp>
      <p:sp>
        <p:nvSpPr>
          <p:cNvPr id="95236" name="3 - Θέση αριθμού διαφάνειας"/>
          <p:cNvSpPr>
            <a:spLocks noGrp="1"/>
          </p:cNvSpPr>
          <p:nvPr>
            <p:ph type="sldNum" sz="quarter" idx="5"/>
          </p:nvPr>
        </p:nvSpPr>
        <p:spPr>
          <a:noFill/>
        </p:spPr>
        <p:txBody>
          <a:bodyPr/>
          <a:lstStyle/>
          <a:p>
            <a:fld id="{71D64187-FC1D-4682-9DE5-CC080866FF98}" type="slidenum">
              <a:rPr lang="el-GR" smtClean="0"/>
              <a:pPr/>
              <a:t>3</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a:ln/>
        </p:spPr>
      </p:sp>
      <p:sp>
        <p:nvSpPr>
          <p:cNvPr id="112643" name="2 - Θέση σημειώσεων"/>
          <p:cNvSpPr>
            <a:spLocks noGrp="1"/>
          </p:cNvSpPr>
          <p:nvPr>
            <p:ph type="body" idx="1"/>
          </p:nvPr>
        </p:nvSpPr>
        <p:spPr>
          <a:noFill/>
          <a:ln/>
        </p:spPr>
        <p:txBody>
          <a:bodyPr/>
          <a:lstStyle/>
          <a:p>
            <a:endParaRPr lang="el-GR" smtClean="0"/>
          </a:p>
        </p:txBody>
      </p:sp>
      <p:sp>
        <p:nvSpPr>
          <p:cNvPr id="112644" name="3 - Θέση αριθμού διαφάνειας"/>
          <p:cNvSpPr>
            <a:spLocks noGrp="1"/>
          </p:cNvSpPr>
          <p:nvPr>
            <p:ph type="sldNum" sz="quarter" idx="5"/>
          </p:nvPr>
        </p:nvSpPr>
        <p:spPr>
          <a:noFill/>
        </p:spPr>
        <p:txBody>
          <a:bodyPr/>
          <a:lstStyle/>
          <a:p>
            <a:fld id="{5728507A-4961-4EDF-B9B5-107E3B6D60B6}" type="slidenum">
              <a:rPr lang="el-GR" smtClean="0"/>
              <a:pPr/>
              <a:t>22</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a:ln/>
        </p:spPr>
      </p:sp>
      <p:sp>
        <p:nvSpPr>
          <p:cNvPr id="113667" name="2 - Θέση σημειώσεων"/>
          <p:cNvSpPr>
            <a:spLocks noGrp="1"/>
          </p:cNvSpPr>
          <p:nvPr>
            <p:ph type="body" idx="1"/>
          </p:nvPr>
        </p:nvSpPr>
        <p:spPr>
          <a:noFill/>
          <a:ln/>
        </p:spPr>
        <p:txBody>
          <a:bodyPr/>
          <a:lstStyle/>
          <a:p>
            <a:endParaRPr lang="el-GR" smtClean="0"/>
          </a:p>
        </p:txBody>
      </p:sp>
      <p:sp>
        <p:nvSpPr>
          <p:cNvPr id="113668" name="3 - Θέση αριθμού διαφάνειας"/>
          <p:cNvSpPr>
            <a:spLocks noGrp="1"/>
          </p:cNvSpPr>
          <p:nvPr>
            <p:ph type="sldNum" sz="quarter" idx="5"/>
          </p:nvPr>
        </p:nvSpPr>
        <p:spPr>
          <a:noFill/>
        </p:spPr>
        <p:txBody>
          <a:bodyPr/>
          <a:lstStyle/>
          <a:p>
            <a:fld id="{86FD8606-67B1-4D75-810A-A86515541D20}" type="slidenum">
              <a:rPr lang="el-GR" smtClean="0"/>
              <a:pPr/>
              <a:t>23</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Θέση εικόνας διαφάνειας"/>
          <p:cNvSpPr>
            <a:spLocks noGrp="1" noRot="1" noChangeAspect="1" noTextEdit="1"/>
          </p:cNvSpPr>
          <p:nvPr>
            <p:ph type="sldImg"/>
          </p:nvPr>
        </p:nvSpPr>
        <p:spPr>
          <a:ln/>
        </p:spPr>
      </p:sp>
      <p:sp>
        <p:nvSpPr>
          <p:cNvPr id="155651" name="2 - Θέση σημειώσεων"/>
          <p:cNvSpPr>
            <a:spLocks noGrp="1"/>
          </p:cNvSpPr>
          <p:nvPr>
            <p:ph type="body" idx="1"/>
          </p:nvPr>
        </p:nvSpPr>
        <p:spPr>
          <a:noFill/>
          <a:ln/>
        </p:spPr>
        <p:txBody>
          <a:bodyPr/>
          <a:lstStyle/>
          <a:p>
            <a:endParaRPr lang="el-GR" smtClean="0"/>
          </a:p>
        </p:txBody>
      </p:sp>
      <p:sp>
        <p:nvSpPr>
          <p:cNvPr id="155652" name="3 - Θέση αριθμού διαφάνειας"/>
          <p:cNvSpPr>
            <a:spLocks noGrp="1"/>
          </p:cNvSpPr>
          <p:nvPr>
            <p:ph type="sldNum" sz="quarter" idx="5"/>
          </p:nvPr>
        </p:nvSpPr>
        <p:spPr>
          <a:noFill/>
        </p:spPr>
        <p:txBody>
          <a:bodyPr/>
          <a:lstStyle/>
          <a:p>
            <a:fld id="{5FA5F027-1AD4-47D4-8FDB-BAB69291B647}" type="slidenum">
              <a:rPr lang="el-GR" smtClean="0"/>
              <a:pPr/>
              <a:t>24</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a:ln/>
        </p:spPr>
      </p:sp>
      <p:sp>
        <p:nvSpPr>
          <p:cNvPr id="156675" name="2 - Θέση σημειώσεων"/>
          <p:cNvSpPr>
            <a:spLocks noGrp="1"/>
          </p:cNvSpPr>
          <p:nvPr>
            <p:ph type="body" idx="1"/>
          </p:nvPr>
        </p:nvSpPr>
        <p:spPr>
          <a:noFill/>
          <a:ln/>
        </p:spPr>
        <p:txBody>
          <a:bodyPr/>
          <a:lstStyle/>
          <a:p>
            <a:endParaRPr lang="el-GR" smtClean="0"/>
          </a:p>
        </p:txBody>
      </p:sp>
      <p:sp>
        <p:nvSpPr>
          <p:cNvPr id="156676" name="3 - Θέση αριθμού διαφάνειας"/>
          <p:cNvSpPr>
            <a:spLocks noGrp="1"/>
          </p:cNvSpPr>
          <p:nvPr>
            <p:ph type="sldNum" sz="quarter" idx="5"/>
          </p:nvPr>
        </p:nvSpPr>
        <p:spPr>
          <a:noFill/>
        </p:spPr>
        <p:txBody>
          <a:bodyPr/>
          <a:lstStyle/>
          <a:p>
            <a:fld id="{8865DC5F-ECC4-41C8-8533-CE371C1DE377}" type="slidenum">
              <a:rPr lang="el-GR" smtClean="0"/>
              <a:pPr/>
              <a:t>25</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εικόνας διαφάνειας"/>
          <p:cNvSpPr>
            <a:spLocks noGrp="1" noRot="1" noChangeAspect="1" noTextEdit="1"/>
          </p:cNvSpPr>
          <p:nvPr>
            <p:ph type="sldImg"/>
          </p:nvPr>
        </p:nvSpPr>
        <p:spPr>
          <a:ln/>
        </p:spPr>
      </p:sp>
      <p:sp>
        <p:nvSpPr>
          <p:cNvPr id="154627" name="2 - Θέση σημειώσεων"/>
          <p:cNvSpPr>
            <a:spLocks noGrp="1"/>
          </p:cNvSpPr>
          <p:nvPr>
            <p:ph type="body" idx="1"/>
          </p:nvPr>
        </p:nvSpPr>
        <p:spPr>
          <a:noFill/>
          <a:ln/>
        </p:spPr>
        <p:txBody>
          <a:bodyPr/>
          <a:lstStyle/>
          <a:p>
            <a:endParaRPr lang="el-GR" smtClean="0"/>
          </a:p>
        </p:txBody>
      </p:sp>
      <p:sp>
        <p:nvSpPr>
          <p:cNvPr id="154628" name="3 - Θέση αριθμού διαφάνειας"/>
          <p:cNvSpPr>
            <a:spLocks noGrp="1"/>
          </p:cNvSpPr>
          <p:nvPr>
            <p:ph type="sldNum" sz="quarter" idx="5"/>
          </p:nvPr>
        </p:nvSpPr>
        <p:spPr>
          <a:noFill/>
        </p:spPr>
        <p:txBody>
          <a:bodyPr/>
          <a:lstStyle/>
          <a:p>
            <a:fld id="{ADB678B9-BA3C-4DBE-8EE7-DA677BFEB469}" type="slidenum">
              <a:rPr lang="el-GR" smtClean="0"/>
              <a:pPr/>
              <a:t>26</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a:ln/>
        </p:spPr>
      </p:sp>
      <p:sp>
        <p:nvSpPr>
          <p:cNvPr id="157699" name="2 - Θέση σημειώσεων"/>
          <p:cNvSpPr>
            <a:spLocks noGrp="1"/>
          </p:cNvSpPr>
          <p:nvPr>
            <p:ph type="body" idx="1"/>
          </p:nvPr>
        </p:nvSpPr>
        <p:spPr>
          <a:noFill/>
          <a:ln/>
        </p:spPr>
        <p:txBody>
          <a:bodyPr/>
          <a:lstStyle/>
          <a:p>
            <a:endParaRPr lang="el-GR" smtClean="0"/>
          </a:p>
        </p:txBody>
      </p:sp>
      <p:sp>
        <p:nvSpPr>
          <p:cNvPr id="157700" name="3 - Θέση αριθμού διαφάνειας"/>
          <p:cNvSpPr>
            <a:spLocks noGrp="1"/>
          </p:cNvSpPr>
          <p:nvPr>
            <p:ph type="sldNum" sz="quarter" idx="5"/>
          </p:nvPr>
        </p:nvSpPr>
        <p:spPr>
          <a:noFill/>
        </p:spPr>
        <p:txBody>
          <a:bodyPr/>
          <a:lstStyle/>
          <a:p>
            <a:fld id="{20E98073-042B-422F-A125-E281BF863795}" type="slidenum">
              <a:rPr lang="el-GR" smtClean="0"/>
              <a:pPr/>
              <a:t>27</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a:ln/>
        </p:spPr>
      </p:sp>
      <p:sp>
        <p:nvSpPr>
          <p:cNvPr id="158723" name="2 - Θέση σημειώσεων"/>
          <p:cNvSpPr>
            <a:spLocks noGrp="1"/>
          </p:cNvSpPr>
          <p:nvPr>
            <p:ph type="body" idx="1"/>
          </p:nvPr>
        </p:nvSpPr>
        <p:spPr>
          <a:noFill/>
          <a:ln/>
        </p:spPr>
        <p:txBody>
          <a:bodyPr/>
          <a:lstStyle/>
          <a:p>
            <a:endParaRPr lang="el-GR" smtClean="0"/>
          </a:p>
        </p:txBody>
      </p:sp>
      <p:sp>
        <p:nvSpPr>
          <p:cNvPr id="158724" name="3 - Θέση αριθμού διαφάνειας"/>
          <p:cNvSpPr>
            <a:spLocks noGrp="1"/>
          </p:cNvSpPr>
          <p:nvPr>
            <p:ph type="sldNum" sz="quarter" idx="5"/>
          </p:nvPr>
        </p:nvSpPr>
        <p:spPr>
          <a:noFill/>
        </p:spPr>
        <p:txBody>
          <a:bodyPr/>
          <a:lstStyle/>
          <a:p>
            <a:fld id="{1D1EED79-7E0A-4B6F-B934-E72B2FB61A7B}" type="slidenum">
              <a:rPr lang="el-GR" smtClean="0"/>
              <a:pPr/>
              <a:t>28</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a:ln/>
        </p:spPr>
      </p:sp>
      <p:sp>
        <p:nvSpPr>
          <p:cNvPr id="160771" name="2 - Θέση σημειώσεων"/>
          <p:cNvSpPr>
            <a:spLocks noGrp="1"/>
          </p:cNvSpPr>
          <p:nvPr>
            <p:ph type="body" idx="1"/>
          </p:nvPr>
        </p:nvSpPr>
        <p:spPr>
          <a:noFill/>
          <a:ln/>
        </p:spPr>
        <p:txBody>
          <a:bodyPr/>
          <a:lstStyle/>
          <a:p>
            <a:endParaRPr lang="el-GR" smtClean="0"/>
          </a:p>
        </p:txBody>
      </p:sp>
      <p:sp>
        <p:nvSpPr>
          <p:cNvPr id="160772" name="3 - Θέση αριθμού διαφάνειας"/>
          <p:cNvSpPr>
            <a:spLocks noGrp="1"/>
          </p:cNvSpPr>
          <p:nvPr>
            <p:ph type="sldNum" sz="quarter" idx="5"/>
          </p:nvPr>
        </p:nvSpPr>
        <p:spPr>
          <a:noFill/>
        </p:spPr>
        <p:txBody>
          <a:bodyPr/>
          <a:lstStyle/>
          <a:p>
            <a:fld id="{720A1204-D21A-4F50-B68B-691751D2EE3D}" type="slidenum">
              <a:rPr lang="el-GR" smtClean="0"/>
              <a:pPr/>
              <a:t>29</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a:ln/>
        </p:spPr>
      </p:sp>
      <p:sp>
        <p:nvSpPr>
          <p:cNvPr id="162819" name="2 - Θέση σημειώσεων"/>
          <p:cNvSpPr>
            <a:spLocks noGrp="1"/>
          </p:cNvSpPr>
          <p:nvPr>
            <p:ph type="body" idx="1"/>
          </p:nvPr>
        </p:nvSpPr>
        <p:spPr>
          <a:noFill/>
          <a:ln/>
        </p:spPr>
        <p:txBody>
          <a:bodyPr/>
          <a:lstStyle/>
          <a:p>
            <a:endParaRPr lang="el-GR" smtClean="0"/>
          </a:p>
        </p:txBody>
      </p:sp>
      <p:sp>
        <p:nvSpPr>
          <p:cNvPr id="162820" name="3 - Θέση αριθμού διαφάνειας"/>
          <p:cNvSpPr>
            <a:spLocks noGrp="1"/>
          </p:cNvSpPr>
          <p:nvPr>
            <p:ph type="sldNum" sz="quarter" idx="5"/>
          </p:nvPr>
        </p:nvSpPr>
        <p:spPr>
          <a:noFill/>
        </p:spPr>
        <p:txBody>
          <a:bodyPr/>
          <a:lstStyle/>
          <a:p>
            <a:fld id="{7148F9B9-B46F-4988-AFEA-DAEADB335EC0}" type="slidenum">
              <a:rPr lang="el-GR" smtClean="0"/>
              <a:pPr/>
              <a:t>30</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a:ln/>
        </p:spPr>
      </p:sp>
      <p:sp>
        <p:nvSpPr>
          <p:cNvPr id="114691" name="2 - Θέση σημειώσεων"/>
          <p:cNvSpPr>
            <a:spLocks noGrp="1"/>
          </p:cNvSpPr>
          <p:nvPr>
            <p:ph type="body" idx="1"/>
          </p:nvPr>
        </p:nvSpPr>
        <p:spPr>
          <a:noFill/>
          <a:ln/>
        </p:spPr>
        <p:txBody>
          <a:bodyPr/>
          <a:lstStyle/>
          <a:p>
            <a:endParaRPr lang="el-GR" smtClean="0"/>
          </a:p>
        </p:txBody>
      </p:sp>
      <p:sp>
        <p:nvSpPr>
          <p:cNvPr id="114692" name="3 - Θέση αριθμού διαφάνειας"/>
          <p:cNvSpPr>
            <a:spLocks noGrp="1"/>
          </p:cNvSpPr>
          <p:nvPr>
            <p:ph type="sldNum" sz="quarter" idx="5"/>
          </p:nvPr>
        </p:nvSpPr>
        <p:spPr>
          <a:noFill/>
        </p:spPr>
        <p:txBody>
          <a:bodyPr/>
          <a:lstStyle/>
          <a:p>
            <a:fld id="{DCFE6C4D-F153-489F-AAFB-DBF50DE6DE47}" type="slidenum">
              <a:rPr lang="el-GR" smtClean="0"/>
              <a:pPr/>
              <a:t>34</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a:noFill/>
          <a:ln/>
        </p:spPr>
        <p:txBody>
          <a:bodyPr/>
          <a:lstStyle/>
          <a:p>
            <a:endParaRPr lang="el-GR" smtClean="0"/>
          </a:p>
        </p:txBody>
      </p:sp>
      <p:sp>
        <p:nvSpPr>
          <p:cNvPr id="96260" name="3 - Θέση αριθμού διαφάνειας"/>
          <p:cNvSpPr>
            <a:spLocks noGrp="1"/>
          </p:cNvSpPr>
          <p:nvPr>
            <p:ph type="sldNum" sz="quarter" idx="5"/>
          </p:nvPr>
        </p:nvSpPr>
        <p:spPr>
          <a:noFill/>
        </p:spPr>
        <p:txBody>
          <a:bodyPr/>
          <a:lstStyle/>
          <a:p>
            <a:fld id="{F47E94DC-A0DF-4B5C-B55C-94E06EEA25C8}" type="slidenum">
              <a:rPr lang="el-GR" smtClean="0"/>
              <a:pPr/>
              <a:t>4</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a:ln/>
        </p:spPr>
      </p:sp>
      <p:sp>
        <p:nvSpPr>
          <p:cNvPr id="115715" name="2 - Θέση σημειώσεων"/>
          <p:cNvSpPr>
            <a:spLocks noGrp="1"/>
          </p:cNvSpPr>
          <p:nvPr>
            <p:ph type="body" idx="1"/>
          </p:nvPr>
        </p:nvSpPr>
        <p:spPr>
          <a:noFill/>
          <a:ln/>
        </p:spPr>
        <p:txBody>
          <a:bodyPr/>
          <a:lstStyle/>
          <a:p>
            <a:endParaRPr lang="el-GR" smtClean="0"/>
          </a:p>
        </p:txBody>
      </p:sp>
      <p:sp>
        <p:nvSpPr>
          <p:cNvPr id="115716" name="3 - Θέση αριθμού διαφάνειας"/>
          <p:cNvSpPr>
            <a:spLocks noGrp="1"/>
          </p:cNvSpPr>
          <p:nvPr>
            <p:ph type="sldNum" sz="quarter" idx="5"/>
          </p:nvPr>
        </p:nvSpPr>
        <p:spPr>
          <a:noFill/>
        </p:spPr>
        <p:txBody>
          <a:bodyPr/>
          <a:lstStyle/>
          <a:p>
            <a:fld id="{68582D9A-7F46-42C0-A0E3-D97FDE7495A6}" type="slidenum">
              <a:rPr lang="el-GR" smtClean="0"/>
              <a:pPr/>
              <a:t>36</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a:ln/>
        </p:spPr>
      </p:sp>
      <p:sp>
        <p:nvSpPr>
          <p:cNvPr id="116739" name="2 - Θέση σημειώσεων"/>
          <p:cNvSpPr>
            <a:spLocks noGrp="1"/>
          </p:cNvSpPr>
          <p:nvPr>
            <p:ph type="body" idx="1"/>
          </p:nvPr>
        </p:nvSpPr>
        <p:spPr>
          <a:noFill/>
          <a:ln/>
        </p:spPr>
        <p:txBody>
          <a:bodyPr/>
          <a:lstStyle/>
          <a:p>
            <a:endParaRPr lang="el-GR" smtClean="0"/>
          </a:p>
        </p:txBody>
      </p:sp>
      <p:sp>
        <p:nvSpPr>
          <p:cNvPr id="116740" name="3 - Θέση αριθμού διαφάνειας"/>
          <p:cNvSpPr>
            <a:spLocks noGrp="1"/>
          </p:cNvSpPr>
          <p:nvPr>
            <p:ph type="sldNum" sz="quarter" idx="5"/>
          </p:nvPr>
        </p:nvSpPr>
        <p:spPr>
          <a:noFill/>
        </p:spPr>
        <p:txBody>
          <a:bodyPr/>
          <a:lstStyle/>
          <a:p>
            <a:fld id="{5A89DB3D-67B6-42CB-BEED-40DE8D7F8615}" type="slidenum">
              <a:rPr lang="el-GR" smtClean="0"/>
              <a:pPr/>
              <a:t>37</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Θέση εικόνας διαφάνειας"/>
          <p:cNvSpPr>
            <a:spLocks noGrp="1" noRot="1" noChangeAspect="1" noTextEdit="1"/>
          </p:cNvSpPr>
          <p:nvPr>
            <p:ph type="sldImg"/>
          </p:nvPr>
        </p:nvSpPr>
        <p:spPr>
          <a:ln/>
        </p:spPr>
      </p:sp>
      <p:sp>
        <p:nvSpPr>
          <p:cNvPr id="117763" name="2 - Θέση σημειώσεων"/>
          <p:cNvSpPr>
            <a:spLocks noGrp="1"/>
          </p:cNvSpPr>
          <p:nvPr>
            <p:ph type="body" idx="1"/>
          </p:nvPr>
        </p:nvSpPr>
        <p:spPr>
          <a:noFill/>
          <a:ln/>
        </p:spPr>
        <p:txBody>
          <a:bodyPr/>
          <a:lstStyle/>
          <a:p>
            <a:endParaRPr lang="el-GR" smtClean="0"/>
          </a:p>
        </p:txBody>
      </p:sp>
      <p:sp>
        <p:nvSpPr>
          <p:cNvPr id="117764" name="3 - Θέση αριθμού διαφάνειας"/>
          <p:cNvSpPr>
            <a:spLocks noGrp="1"/>
          </p:cNvSpPr>
          <p:nvPr>
            <p:ph type="sldNum" sz="quarter" idx="5"/>
          </p:nvPr>
        </p:nvSpPr>
        <p:spPr>
          <a:noFill/>
        </p:spPr>
        <p:txBody>
          <a:bodyPr/>
          <a:lstStyle/>
          <a:p>
            <a:fld id="{19668556-09F4-4546-972E-63979CA2BE34}" type="slidenum">
              <a:rPr lang="el-GR" smtClean="0"/>
              <a:pPr/>
              <a:t>38</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a:ln/>
        </p:spPr>
      </p:sp>
      <p:sp>
        <p:nvSpPr>
          <p:cNvPr id="118787" name="2 - Θέση σημειώσεων"/>
          <p:cNvSpPr>
            <a:spLocks noGrp="1"/>
          </p:cNvSpPr>
          <p:nvPr>
            <p:ph type="body" idx="1"/>
          </p:nvPr>
        </p:nvSpPr>
        <p:spPr>
          <a:noFill/>
          <a:ln/>
        </p:spPr>
        <p:txBody>
          <a:bodyPr/>
          <a:lstStyle/>
          <a:p>
            <a:endParaRPr lang="el-GR" smtClean="0"/>
          </a:p>
        </p:txBody>
      </p:sp>
      <p:sp>
        <p:nvSpPr>
          <p:cNvPr id="118788" name="3 - Θέση αριθμού διαφάνειας"/>
          <p:cNvSpPr>
            <a:spLocks noGrp="1"/>
          </p:cNvSpPr>
          <p:nvPr>
            <p:ph type="sldNum" sz="quarter" idx="5"/>
          </p:nvPr>
        </p:nvSpPr>
        <p:spPr>
          <a:noFill/>
        </p:spPr>
        <p:txBody>
          <a:bodyPr/>
          <a:lstStyle/>
          <a:p>
            <a:fld id="{E3DD6EA7-927F-4A7A-B675-5C05D329DA1A}" type="slidenum">
              <a:rPr lang="el-GR" smtClean="0"/>
              <a:pPr/>
              <a:t>39</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Θέση εικόνας διαφάνειας"/>
          <p:cNvSpPr>
            <a:spLocks noGrp="1" noRot="1" noChangeAspect="1" noTextEdit="1"/>
          </p:cNvSpPr>
          <p:nvPr>
            <p:ph type="sldImg"/>
          </p:nvPr>
        </p:nvSpPr>
        <p:spPr>
          <a:ln/>
        </p:spPr>
      </p:sp>
      <p:sp>
        <p:nvSpPr>
          <p:cNvPr id="119811" name="2 - Θέση σημειώσεων"/>
          <p:cNvSpPr>
            <a:spLocks noGrp="1"/>
          </p:cNvSpPr>
          <p:nvPr>
            <p:ph type="body" idx="1"/>
          </p:nvPr>
        </p:nvSpPr>
        <p:spPr>
          <a:noFill/>
          <a:ln/>
        </p:spPr>
        <p:txBody>
          <a:bodyPr/>
          <a:lstStyle/>
          <a:p>
            <a:endParaRPr lang="el-GR" smtClean="0"/>
          </a:p>
        </p:txBody>
      </p:sp>
      <p:sp>
        <p:nvSpPr>
          <p:cNvPr id="119812" name="3 - Θέση αριθμού διαφάνειας"/>
          <p:cNvSpPr>
            <a:spLocks noGrp="1"/>
          </p:cNvSpPr>
          <p:nvPr>
            <p:ph type="sldNum" sz="quarter" idx="5"/>
          </p:nvPr>
        </p:nvSpPr>
        <p:spPr>
          <a:noFill/>
        </p:spPr>
        <p:txBody>
          <a:bodyPr/>
          <a:lstStyle/>
          <a:p>
            <a:fld id="{CDA42004-7EF4-4728-95F1-E8E60E12962A}" type="slidenum">
              <a:rPr lang="el-GR" smtClean="0"/>
              <a:pPr/>
              <a:t>40</a:t>
            </a:fld>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 Θέση εικόνας διαφάνειας"/>
          <p:cNvSpPr>
            <a:spLocks noGrp="1" noRot="1" noChangeAspect="1" noTextEdit="1"/>
          </p:cNvSpPr>
          <p:nvPr>
            <p:ph type="sldImg"/>
          </p:nvPr>
        </p:nvSpPr>
        <p:spPr>
          <a:ln/>
        </p:spPr>
      </p:sp>
      <p:sp>
        <p:nvSpPr>
          <p:cNvPr id="120835" name="2 - Θέση σημειώσεων"/>
          <p:cNvSpPr>
            <a:spLocks noGrp="1"/>
          </p:cNvSpPr>
          <p:nvPr>
            <p:ph type="body" idx="1"/>
          </p:nvPr>
        </p:nvSpPr>
        <p:spPr>
          <a:noFill/>
          <a:ln/>
        </p:spPr>
        <p:txBody>
          <a:bodyPr/>
          <a:lstStyle/>
          <a:p>
            <a:endParaRPr lang="el-GR" smtClean="0"/>
          </a:p>
        </p:txBody>
      </p:sp>
      <p:sp>
        <p:nvSpPr>
          <p:cNvPr id="120836" name="3 - Θέση αριθμού διαφάνειας"/>
          <p:cNvSpPr>
            <a:spLocks noGrp="1"/>
          </p:cNvSpPr>
          <p:nvPr>
            <p:ph type="sldNum" sz="quarter" idx="5"/>
          </p:nvPr>
        </p:nvSpPr>
        <p:spPr>
          <a:noFill/>
        </p:spPr>
        <p:txBody>
          <a:bodyPr/>
          <a:lstStyle/>
          <a:p>
            <a:fld id="{0E3CA60F-9F0D-4FA8-B966-27B9805C7FAA}" type="slidenum">
              <a:rPr lang="el-GR" smtClean="0"/>
              <a:pPr/>
              <a:t>41</a:t>
            </a:fld>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a:ln/>
        </p:spPr>
      </p:sp>
      <p:sp>
        <p:nvSpPr>
          <p:cNvPr id="159747" name="2 - Θέση σημειώσεων"/>
          <p:cNvSpPr>
            <a:spLocks noGrp="1"/>
          </p:cNvSpPr>
          <p:nvPr>
            <p:ph type="body" idx="1"/>
          </p:nvPr>
        </p:nvSpPr>
        <p:spPr>
          <a:noFill/>
          <a:ln/>
        </p:spPr>
        <p:txBody>
          <a:bodyPr/>
          <a:lstStyle/>
          <a:p>
            <a:endParaRPr lang="el-GR" smtClean="0"/>
          </a:p>
        </p:txBody>
      </p:sp>
      <p:sp>
        <p:nvSpPr>
          <p:cNvPr id="159748" name="3 - Θέση αριθμού διαφάνειας"/>
          <p:cNvSpPr>
            <a:spLocks noGrp="1"/>
          </p:cNvSpPr>
          <p:nvPr>
            <p:ph type="sldNum" sz="quarter" idx="5"/>
          </p:nvPr>
        </p:nvSpPr>
        <p:spPr>
          <a:noFill/>
        </p:spPr>
        <p:txBody>
          <a:bodyPr/>
          <a:lstStyle/>
          <a:p>
            <a:fld id="{BA4DE53E-BF92-479B-A915-972CF7AA5CB2}" type="slidenum">
              <a:rPr lang="el-GR" smtClean="0"/>
              <a:pPr/>
              <a:t>43</a:t>
            </a:fld>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a:ln/>
        </p:spPr>
      </p:sp>
      <p:sp>
        <p:nvSpPr>
          <p:cNvPr id="161795" name="2 - Θέση σημειώσεων"/>
          <p:cNvSpPr>
            <a:spLocks noGrp="1"/>
          </p:cNvSpPr>
          <p:nvPr>
            <p:ph type="body" idx="1"/>
          </p:nvPr>
        </p:nvSpPr>
        <p:spPr>
          <a:noFill/>
          <a:ln/>
        </p:spPr>
        <p:txBody>
          <a:bodyPr/>
          <a:lstStyle/>
          <a:p>
            <a:endParaRPr lang="el-GR" smtClean="0"/>
          </a:p>
        </p:txBody>
      </p:sp>
      <p:sp>
        <p:nvSpPr>
          <p:cNvPr id="161796" name="3 - Θέση αριθμού διαφάνειας"/>
          <p:cNvSpPr>
            <a:spLocks noGrp="1"/>
          </p:cNvSpPr>
          <p:nvPr>
            <p:ph type="sldNum" sz="quarter" idx="5"/>
          </p:nvPr>
        </p:nvSpPr>
        <p:spPr>
          <a:noFill/>
        </p:spPr>
        <p:txBody>
          <a:bodyPr/>
          <a:lstStyle/>
          <a:p>
            <a:fld id="{37DEE44D-753F-40B1-8096-444D170F4FF0}" type="slidenum">
              <a:rPr lang="el-GR" smtClean="0"/>
              <a:pPr/>
              <a:t>44</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 Θέση εικόνας διαφάνειας"/>
          <p:cNvSpPr>
            <a:spLocks noGrp="1" noRot="1" noChangeAspect="1" noTextEdit="1"/>
          </p:cNvSpPr>
          <p:nvPr>
            <p:ph type="sldImg"/>
          </p:nvPr>
        </p:nvSpPr>
        <p:spPr>
          <a:ln/>
        </p:spPr>
      </p:sp>
      <p:sp>
        <p:nvSpPr>
          <p:cNvPr id="121859" name="2 - Θέση σημειώσεων"/>
          <p:cNvSpPr>
            <a:spLocks noGrp="1"/>
          </p:cNvSpPr>
          <p:nvPr>
            <p:ph type="body" idx="1"/>
          </p:nvPr>
        </p:nvSpPr>
        <p:spPr>
          <a:noFill/>
          <a:ln/>
        </p:spPr>
        <p:txBody>
          <a:bodyPr/>
          <a:lstStyle/>
          <a:p>
            <a:endParaRPr lang="el-GR" smtClean="0"/>
          </a:p>
        </p:txBody>
      </p:sp>
      <p:sp>
        <p:nvSpPr>
          <p:cNvPr id="121860" name="3 - Θέση αριθμού διαφάνειας"/>
          <p:cNvSpPr>
            <a:spLocks noGrp="1"/>
          </p:cNvSpPr>
          <p:nvPr>
            <p:ph type="sldNum" sz="quarter" idx="5"/>
          </p:nvPr>
        </p:nvSpPr>
        <p:spPr>
          <a:noFill/>
        </p:spPr>
        <p:txBody>
          <a:bodyPr/>
          <a:lstStyle/>
          <a:p>
            <a:fld id="{41E8445E-4DDC-4B44-A437-63F313DA1A0E}" type="slidenum">
              <a:rPr lang="el-GR" smtClean="0"/>
              <a:pPr/>
              <a:t>46</a:t>
            </a:fld>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 Θέση εικόνας διαφάνειας"/>
          <p:cNvSpPr>
            <a:spLocks noGrp="1" noRot="1" noChangeAspect="1" noTextEdit="1"/>
          </p:cNvSpPr>
          <p:nvPr>
            <p:ph type="sldImg"/>
          </p:nvPr>
        </p:nvSpPr>
        <p:spPr>
          <a:ln/>
        </p:spPr>
      </p:sp>
      <p:sp>
        <p:nvSpPr>
          <p:cNvPr id="122883" name="2 - Θέση σημειώσεων"/>
          <p:cNvSpPr>
            <a:spLocks noGrp="1"/>
          </p:cNvSpPr>
          <p:nvPr>
            <p:ph type="body" idx="1"/>
          </p:nvPr>
        </p:nvSpPr>
        <p:spPr>
          <a:noFill/>
          <a:ln/>
        </p:spPr>
        <p:txBody>
          <a:bodyPr/>
          <a:lstStyle/>
          <a:p>
            <a:endParaRPr lang="el-GR" smtClean="0"/>
          </a:p>
        </p:txBody>
      </p:sp>
      <p:sp>
        <p:nvSpPr>
          <p:cNvPr id="122884" name="3 - Θέση αριθμού διαφάνειας"/>
          <p:cNvSpPr>
            <a:spLocks noGrp="1"/>
          </p:cNvSpPr>
          <p:nvPr>
            <p:ph type="sldNum" sz="quarter" idx="5"/>
          </p:nvPr>
        </p:nvSpPr>
        <p:spPr>
          <a:noFill/>
        </p:spPr>
        <p:txBody>
          <a:bodyPr/>
          <a:lstStyle/>
          <a:p>
            <a:fld id="{03426433-6CA8-4FF3-80D6-2F40AE14952C}" type="slidenum">
              <a:rPr lang="el-GR" smtClean="0"/>
              <a:pPr/>
              <a:t>47</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a:ln/>
        </p:spPr>
      </p:sp>
      <p:sp>
        <p:nvSpPr>
          <p:cNvPr id="97283" name="2 - Θέση σημειώσεων"/>
          <p:cNvSpPr>
            <a:spLocks noGrp="1"/>
          </p:cNvSpPr>
          <p:nvPr>
            <p:ph type="body" idx="1"/>
          </p:nvPr>
        </p:nvSpPr>
        <p:spPr>
          <a:noFill/>
          <a:ln/>
        </p:spPr>
        <p:txBody>
          <a:bodyPr/>
          <a:lstStyle/>
          <a:p>
            <a:endParaRPr lang="el-GR" smtClean="0"/>
          </a:p>
        </p:txBody>
      </p:sp>
      <p:sp>
        <p:nvSpPr>
          <p:cNvPr id="97284" name="3 - Θέση αριθμού διαφάνειας"/>
          <p:cNvSpPr>
            <a:spLocks noGrp="1"/>
          </p:cNvSpPr>
          <p:nvPr>
            <p:ph type="sldNum" sz="quarter" idx="5"/>
          </p:nvPr>
        </p:nvSpPr>
        <p:spPr>
          <a:noFill/>
        </p:spPr>
        <p:txBody>
          <a:bodyPr/>
          <a:lstStyle/>
          <a:p>
            <a:fld id="{AECD8631-E54C-4A36-AA47-DDBADF92AAEC}" type="slidenum">
              <a:rPr lang="el-GR" smtClean="0"/>
              <a:pPr/>
              <a:t>5</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 Θέση εικόνας διαφάνειας"/>
          <p:cNvSpPr>
            <a:spLocks noGrp="1" noRot="1" noChangeAspect="1" noTextEdit="1"/>
          </p:cNvSpPr>
          <p:nvPr>
            <p:ph type="sldImg"/>
          </p:nvPr>
        </p:nvSpPr>
        <p:spPr>
          <a:ln/>
        </p:spPr>
      </p:sp>
      <p:sp>
        <p:nvSpPr>
          <p:cNvPr id="123907" name="2 - Θέση σημειώσεων"/>
          <p:cNvSpPr>
            <a:spLocks noGrp="1"/>
          </p:cNvSpPr>
          <p:nvPr>
            <p:ph type="body" idx="1"/>
          </p:nvPr>
        </p:nvSpPr>
        <p:spPr>
          <a:noFill/>
          <a:ln/>
        </p:spPr>
        <p:txBody>
          <a:bodyPr/>
          <a:lstStyle/>
          <a:p>
            <a:endParaRPr lang="el-GR" smtClean="0"/>
          </a:p>
        </p:txBody>
      </p:sp>
      <p:sp>
        <p:nvSpPr>
          <p:cNvPr id="123908" name="3 - Θέση αριθμού διαφάνειας"/>
          <p:cNvSpPr>
            <a:spLocks noGrp="1"/>
          </p:cNvSpPr>
          <p:nvPr>
            <p:ph type="sldNum" sz="quarter" idx="5"/>
          </p:nvPr>
        </p:nvSpPr>
        <p:spPr>
          <a:noFill/>
        </p:spPr>
        <p:txBody>
          <a:bodyPr/>
          <a:lstStyle/>
          <a:p>
            <a:fld id="{CD0C7C4B-89CC-4D07-AB6E-33A825AFC11F}" type="slidenum">
              <a:rPr lang="el-GR" smtClean="0"/>
              <a:pPr/>
              <a:t>48</a:t>
            </a:fld>
            <a:endParaRPr 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 Θέση εικόνας διαφάνειας"/>
          <p:cNvSpPr>
            <a:spLocks noGrp="1" noRot="1" noChangeAspect="1" noTextEdit="1"/>
          </p:cNvSpPr>
          <p:nvPr>
            <p:ph type="sldImg"/>
          </p:nvPr>
        </p:nvSpPr>
        <p:spPr>
          <a:ln/>
        </p:spPr>
      </p:sp>
      <p:sp>
        <p:nvSpPr>
          <p:cNvPr id="124931" name="2 - Θέση σημειώσεων"/>
          <p:cNvSpPr>
            <a:spLocks noGrp="1"/>
          </p:cNvSpPr>
          <p:nvPr>
            <p:ph type="body" idx="1"/>
          </p:nvPr>
        </p:nvSpPr>
        <p:spPr>
          <a:noFill/>
          <a:ln/>
        </p:spPr>
        <p:txBody>
          <a:bodyPr/>
          <a:lstStyle/>
          <a:p>
            <a:endParaRPr lang="el-GR" smtClean="0"/>
          </a:p>
        </p:txBody>
      </p:sp>
      <p:sp>
        <p:nvSpPr>
          <p:cNvPr id="124932" name="3 - Θέση αριθμού διαφάνειας"/>
          <p:cNvSpPr>
            <a:spLocks noGrp="1"/>
          </p:cNvSpPr>
          <p:nvPr>
            <p:ph type="sldNum" sz="quarter" idx="5"/>
          </p:nvPr>
        </p:nvSpPr>
        <p:spPr>
          <a:noFill/>
        </p:spPr>
        <p:txBody>
          <a:bodyPr/>
          <a:lstStyle/>
          <a:p>
            <a:fld id="{CA9490D4-0A18-4359-A933-B85D90DE25DB}" type="slidenum">
              <a:rPr lang="el-GR" smtClean="0"/>
              <a:pPr/>
              <a:t>49</a:t>
            </a:fld>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 Θέση εικόνας διαφάνειας"/>
          <p:cNvSpPr>
            <a:spLocks noGrp="1" noRot="1" noChangeAspect="1" noTextEdit="1"/>
          </p:cNvSpPr>
          <p:nvPr>
            <p:ph type="sldImg"/>
          </p:nvPr>
        </p:nvSpPr>
        <p:spPr>
          <a:ln/>
        </p:spPr>
      </p:sp>
      <p:sp>
        <p:nvSpPr>
          <p:cNvPr id="125955" name="2 - Θέση σημειώσεων"/>
          <p:cNvSpPr>
            <a:spLocks noGrp="1"/>
          </p:cNvSpPr>
          <p:nvPr>
            <p:ph type="body" idx="1"/>
          </p:nvPr>
        </p:nvSpPr>
        <p:spPr>
          <a:noFill/>
          <a:ln/>
        </p:spPr>
        <p:txBody>
          <a:bodyPr/>
          <a:lstStyle/>
          <a:p>
            <a:endParaRPr lang="el-GR" smtClean="0"/>
          </a:p>
        </p:txBody>
      </p:sp>
      <p:sp>
        <p:nvSpPr>
          <p:cNvPr id="125956" name="3 - Θέση αριθμού διαφάνειας"/>
          <p:cNvSpPr>
            <a:spLocks noGrp="1"/>
          </p:cNvSpPr>
          <p:nvPr>
            <p:ph type="sldNum" sz="quarter" idx="5"/>
          </p:nvPr>
        </p:nvSpPr>
        <p:spPr>
          <a:noFill/>
        </p:spPr>
        <p:txBody>
          <a:bodyPr/>
          <a:lstStyle/>
          <a:p>
            <a:fld id="{5A47C816-C8EE-45C3-9394-BEF4AD36AE14}" type="slidenum">
              <a:rPr lang="el-GR" smtClean="0"/>
              <a:pPr/>
              <a:t>51</a:t>
            </a:fld>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a:ln/>
        </p:spPr>
      </p:sp>
      <p:sp>
        <p:nvSpPr>
          <p:cNvPr id="126979" name="2 - Θέση σημειώσεων"/>
          <p:cNvSpPr>
            <a:spLocks noGrp="1"/>
          </p:cNvSpPr>
          <p:nvPr>
            <p:ph type="body" idx="1"/>
          </p:nvPr>
        </p:nvSpPr>
        <p:spPr>
          <a:noFill/>
          <a:ln/>
        </p:spPr>
        <p:txBody>
          <a:bodyPr/>
          <a:lstStyle/>
          <a:p>
            <a:endParaRPr lang="el-GR" smtClean="0"/>
          </a:p>
        </p:txBody>
      </p:sp>
      <p:sp>
        <p:nvSpPr>
          <p:cNvPr id="126980" name="3 - Θέση αριθμού διαφάνειας"/>
          <p:cNvSpPr>
            <a:spLocks noGrp="1"/>
          </p:cNvSpPr>
          <p:nvPr>
            <p:ph type="sldNum" sz="quarter" idx="5"/>
          </p:nvPr>
        </p:nvSpPr>
        <p:spPr>
          <a:noFill/>
        </p:spPr>
        <p:txBody>
          <a:bodyPr/>
          <a:lstStyle/>
          <a:p>
            <a:fld id="{0DA5EDCB-6282-4974-A7D5-1FCF0336DBE0}" type="slidenum">
              <a:rPr lang="el-GR" smtClean="0"/>
              <a:pPr/>
              <a:t>52</a:t>
            </a:fld>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a:ln/>
        </p:spPr>
      </p:sp>
      <p:sp>
        <p:nvSpPr>
          <p:cNvPr id="128003" name="2 - Θέση σημειώσεων"/>
          <p:cNvSpPr>
            <a:spLocks noGrp="1"/>
          </p:cNvSpPr>
          <p:nvPr>
            <p:ph type="body" idx="1"/>
          </p:nvPr>
        </p:nvSpPr>
        <p:spPr>
          <a:noFill/>
          <a:ln/>
        </p:spPr>
        <p:txBody>
          <a:bodyPr/>
          <a:lstStyle/>
          <a:p>
            <a:endParaRPr lang="el-GR" smtClean="0"/>
          </a:p>
        </p:txBody>
      </p:sp>
      <p:sp>
        <p:nvSpPr>
          <p:cNvPr id="128004" name="3 - Θέση αριθμού διαφάνειας"/>
          <p:cNvSpPr>
            <a:spLocks noGrp="1"/>
          </p:cNvSpPr>
          <p:nvPr>
            <p:ph type="sldNum" sz="quarter" idx="5"/>
          </p:nvPr>
        </p:nvSpPr>
        <p:spPr>
          <a:noFill/>
        </p:spPr>
        <p:txBody>
          <a:bodyPr/>
          <a:lstStyle/>
          <a:p>
            <a:fld id="{2AC70E76-4C3F-48BF-8EF3-019094A994D1}" type="slidenum">
              <a:rPr lang="el-GR" smtClean="0"/>
              <a:pPr/>
              <a:t>53</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 Θέση εικόνας διαφάνειας"/>
          <p:cNvSpPr>
            <a:spLocks noGrp="1" noRot="1" noChangeAspect="1" noTextEdit="1"/>
          </p:cNvSpPr>
          <p:nvPr>
            <p:ph type="sldImg"/>
          </p:nvPr>
        </p:nvSpPr>
        <p:spPr>
          <a:ln/>
        </p:spPr>
      </p:sp>
      <p:sp>
        <p:nvSpPr>
          <p:cNvPr id="129027" name="2 - Θέση σημειώσεων"/>
          <p:cNvSpPr>
            <a:spLocks noGrp="1"/>
          </p:cNvSpPr>
          <p:nvPr>
            <p:ph type="body" idx="1"/>
          </p:nvPr>
        </p:nvSpPr>
        <p:spPr>
          <a:noFill/>
          <a:ln/>
        </p:spPr>
        <p:txBody>
          <a:bodyPr/>
          <a:lstStyle/>
          <a:p>
            <a:endParaRPr lang="el-GR" smtClean="0"/>
          </a:p>
        </p:txBody>
      </p:sp>
      <p:sp>
        <p:nvSpPr>
          <p:cNvPr id="129028" name="3 - Θέση αριθμού διαφάνειας"/>
          <p:cNvSpPr>
            <a:spLocks noGrp="1"/>
          </p:cNvSpPr>
          <p:nvPr>
            <p:ph type="sldNum" sz="quarter" idx="5"/>
          </p:nvPr>
        </p:nvSpPr>
        <p:spPr>
          <a:noFill/>
        </p:spPr>
        <p:txBody>
          <a:bodyPr/>
          <a:lstStyle/>
          <a:p>
            <a:fld id="{FCFA14AE-27C4-4F04-A5DA-F47E04324001}" type="slidenum">
              <a:rPr lang="el-GR" smtClean="0"/>
              <a:pPr/>
              <a:t>55</a:t>
            </a:fld>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 Θέση εικόνας διαφάνειας"/>
          <p:cNvSpPr>
            <a:spLocks noGrp="1" noRot="1" noChangeAspect="1" noTextEdit="1"/>
          </p:cNvSpPr>
          <p:nvPr>
            <p:ph type="sldImg"/>
          </p:nvPr>
        </p:nvSpPr>
        <p:spPr>
          <a:ln/>
        </p:spPr>
      </p:sp>
      <p:sp>
        <p:nvSpPr>
          <p:cNvPr id="130051" name="2 - Θέση σημειώσεων"/>
          <p:cNvSpPr>
            <a:spLocks noGrp="1"/>
          </p:cNvSpPr>
          <p:nvPr>
            <p:ph type="body" idx="1"/>
          </p:nvPr>
        </p:nvSpPr>
        <p:spPr>
          <a:noFill/>
          <a:ln/>
        </p:spPr>
        <p:txBody>
          <a:bodyPr/>
          <a:lstStyle/>
          <a:p>
            <a:endParaRPr lang="el-GR" smtClean="0"/>
          </a:p>
        </p:txBody>
      </p:sp>
      <p:sp>
        <p:nvSpPr>
          <p:cNvPr id="130052" name="3 - Θέση αριθμού διαφάνειας"/>
          <p:cNvSpPr>
            <a:spLocks noGrp="1"/>
          </p:cNvSpPr>
          <p:nvPr>
            <p:ph type="sldNum" sz="quarter" idx="5"/>
          </p:nvPr>
        </p:nvSpPr>
        <p:spPr>
          <a:noFill/>
        </p:spPr>
        <p:txBody>
          <a:bodyPr/>
          <a:lstStyle/>
          <a:p>
            <a:fld id="{051EED92-CEE9-4DCD-AE23-71180180C493}" type="slidenum">
              <a:rPr lang="el-GR" smtClean="0"/>
              <a:pPr/>
              <a:t>56</a:t>
            </a:fld>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 Θέση εικόνας διαφάνειας"/>
          <p:cNvSpPr>
            <a:spLocks noGrp="1" noRot="1" noChangeAspect="1" noTextEdit="1"/>
          </p:cNvSpPr>
          <p:nvPr>
            <p:ph type="sldImg"/>
          </p:nvPr>
        </p:nvSpPr>
        <p:spPr>
          <a:ln/>
        </p:spPr>
      </p:sp>
      <p:sp>
        <p:nvSpPr>
          <p:cNvPr id="131075" name="2 - Θέση σημειώσεων"/>
          <p:cNvSpPr>
            <a:spLocks noGrp="1"/>
          </p:cNvSpPr>
          <p:nvPr>
            <p:ph type="body" idx="1"/>
          </p:nvPr>
        </p:nvSpPr>
        <p:spPr>
          <a:noFill/>
          <a:ln/>
        </p:spPr>
        <p:txBody>
          <a:bodyPr/>
          <a:lstStyle/>
          <a:p>
            <a:endParaRPr lang="el-GR" smtClean="0"/>
          </a:p>
        </p:txBody>
      </p:sp>
      <p:sp>
        <p:nvSpPr>
          <p:cNvPr id="131076" name="3 - Θέση αριθμού διαφάνειας"/>
          <p:cNvSpPr>
            <a:spLocks noGrp="1"/>
          </p:cNvSpPr>
          <p:nvPr>
            <p:ph type="sldNum" sz="quarter" idx="5"/>
          </p:nvPr>
        </p:nvSpPr>
        <p:spPr>
          <a:noFill/>
        </p:spPr>
        <p:txBody>
          <a:bodyPr/>
          <a:lstStyle/>
          <a:p>
            <a:fld id="{1A75D0C6-4B8F-4896-9270-4CB33C56B226}" type="slidenum">
              <a:rPr lang="el-GR" smtClean="0"/>
              <a:pPr/>
              <a:t>57</a:t>
            </a:fld>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 Θέση εικόνας διαφάνειας"/>
          <p:cNvSpPr>
            <a:spLocks noGrp="1" noRot="1" noChangeAspect="1" noTextEdit="1"/>
          </p:cNvSpPr>
          <p:nvPr>
            <p:ph type="sldImg"/>
          </p:nvPr>
        </p:nvSpPr>
        <p:spPr>
          <a:ln/>
        </p:spPr>
      </p:sp>
      <p:sp>
        <p:nvSpPr>
          <p:cNvPr id="132099" name="2 - Θέση σημειώσεων"/>
          <p:cNvSpPr>
            <a:spLocks noGrp="1"/>
          </p:cNvSpPr>
          <p:nvPr>
            <p:ph type="body" idx="1"/>
          </p:nvPr>
        </p:nvSpPr>
        <p:spPr>
          <a:noFill/>
          <a:ln/>
        </p:spPr>
        <p:txBody>
          <a:bodyPr/>
          <a:lstStyle/>
          <a:p>
            <a:endParaRPr lang="el-GR" smtClean="0"/>
          </a:p>
        </p:txBody>
      </p:sp>
      <p:sp>
        <p:nvSpPr>
          <p:cNvPr id="132100" name="3 - Θέση αριθμού διαφάνειας"/>
          <p:cNvSpPr>
            <a:spLocks noGrp="1"/>
          </p:cNvSpPr>
          <p:nvPr>
            <p:ph type="sldNum" sz="quarter" idx="5"/>
          </p:nvPr>
        </p:nvSpPr>
        <p:spPr>
          <a:noFill/>
        </p:spPr>
        <p:txBody>
          <a:bodyPr/>
          <a:lstStyle/>
          <a:p>
            <a:fld id="{DBA1770F-F1BA-437B-8492-F1D43D3C83A7}" type="slidenum">
              <a:rPr lang="el-GR" smtClean="0"/>
              <a:pPr/>
              <a:t>58</a:t>
            </a:fld>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Θέση εικόνας διαφάνειας"/>
          <p:cNvSpPr>
            <a:spLocks noGrp="1" noRot="1" noChangeAspect="1" noTextEdit="1"/>
          </p:cNvSpPr>
          <p:nvPr>
            <p:ph type="sldImg"/>
          </p:nvPr>
        </p:nvSpPr>
        <p:spPr>
          <a:ln/>
        </p:spPr>
      </p:sp>
      <p:sp>
        <p:nvSpPr>
          <p:cNvPr id="133123" name="2 - Θέση σημειώσεων"/>
          <p:cNvSpPr>
            <a:spLocks noGrp="1"/>
          </p:cNvSpPr>
          <p:nvPr>
            <p:ph type="body" idx="1"/>
          </p:nvPr>
        </p:nvSpPr>
        <p:spPr>
          <a:noFill/>
          <a:ln/>
        </p:spPr>
        <p:txBody>
          <a:bodyPr/>
          <a:lstStyle/>
          <a:p>
            <a:endParaRPr lang="el-GR" smtClean="0"/>
          </a:p>
        </p:txBody>
      </p:sp>
      <p:sp>
        <p:nvSpPr>
          <p:cNvPr id="133124" name="3 - Θέση αριθμού διαφάνειας"/>
          <p:cNvSpPr>
            <a:spLocks noGrp="1"/>
          </p:cNvSpPr>
          <p:nvPr>
            <p:ph type="sldNum" sz="quarter" idx="5"/>
          </p:nvPr>
        </p:nvSpPr>
        <p:spPr>
          <a:noFill/>
        </p:spPr>
        <p:txBody>
          <a:bodyPr/>
          <a:lstStyle/>
          <a:p>
            <a:fld id="{16065CA4-4CFA-498A-BAD2-1865F983CF0C}" type="slidenum">
              <a:rPr lang="el-GR" smtClean="0"/>
              <a:pPr/>
              <a:t>59</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a:ln/>
        </p:spPr>
      </p:sp>
      <p:sp>
        <p:nvSpPr>
          <p:cNvPr id="98307" name="2 - Θέση σημειώσεων"/>
          <p:cNvSpPr>
            <a:spLocks noGrp="1"/>
          </p:cNvSpPr>
          <p:nvPr>
            <p:ph type="body" idx="1"/>
          </p:nvPr>
        </p:nvSpPr>
        <p:spPr>
          <a:noFill/>
          <a:ln/>
        </p:spPr>
        <p:txBody>
          <a:bodyPr/>
          <a:lstStyle/>
          <a:p>
            <a:endParaRPr lang="el-GR" smtClean="0"/>
          </a:p>
        </p:txBody>
      </p:sp>
      <p:sp>
        <p:nvSpPr>
          <p:cNvPr id="98308" name="3 - Θέση αριθμού διαφάνειας"/>
          <p:cNvSpPr>
            <a:spLocks noGrp="1"/>
          </p:cNvSpPr>
          <p:nvPr>
            <p:ph type="sldNum" sz="quarter" idx="5"/>
          </p:nvPr>
        </p:nvSpPr>
        <p:spPr>
          <a:noFill/>
        </p:spPr>
        <p:txBody>
          <a:bodyPr/>
          <a:lstStyle/>
          <a:p>
            <a:fld id="{DF2C03FD-DB80-4A7A-9C63-61034D051776}" type="slidenum">
              <a:rPr lang="el-GR" smtClean="0"/>
              <a:pPr/>
              <a:t>6</a:t>
            </a:fld>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a:ln/>
        </p:spPr>
      </p:sp>
      <p:sp>
        <p:nvSpPr>
          <p:cNvPr id="134147" name="2 - Θέση σημειώσεων"/>
          <p:cNvSpPr>
            <a:spLocks noGrp="1"/>
          </p:cNvSpPr>
          <p:nvPr>
            <p:ph type="body" idx="1"/>
          </p:nvPr>
        </p:nvSpPr>
        <p:spPr>
          <a:noFill/>
          <a:ln/>
        </p:spPr>
        <p:txBody>
          <a:bodyPr/>
          <a:lstStyle/>
          <a:p>
            <a:endParaRPr lang="el-GR" smtClean="0"/>
          </a:p>
        </p:txBody>
      </p:sp>
      <p:sp>
        <p:nvSpPr>
          <p:cNvPr id="134148" name="3 - Θέση αριθμού διαφάνειας"/>
          <p:cNvSpPr>
            <a:spLocks noGrp="1"/>
          </p:cNvSpPr>
          <p:nvPr>
            <p:ph type="sldNum" sz="quarter" idx="5"/>
          </p:nvPr>
        </p:nvSpPr>
        <p:spPr>
          <a:noFill/>
        </p:spPr>
        <p:txBody>
          <a:bodyPr/>
          <a:lstStyle/>
          <a:p>
            <a:fld id="{DF3FEAF2-FF39-4041-800C-49E6E601AA01}" type="slidenum">
              <a:rPr lang="el-GR" smtClean="0"/>
              <a:pPr/>
              <a:t>60</a:t>
            </a:fld>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Θέση εικόνας διαφάνειας"/>
          <p:cNvSpPr>
            <a:spLocks noGrp="1" noRot="1" noChangeAspect="1" noTextEdit="1"/>
          </p:cNvSpPr>
          <p:nvPr>
            <p:ph type="sldImg"/>
          </p:nvPr>
        </p:nvSpPr>
        <p:spPr>
          <a:ln/>
        </p:spPr>
      </p:sp>
      <p:sp>
        <p:nvSpPr>
          <p:cNvPr id="135171" name="2 - Θέση σημειώσεων"/>
          <p:cNvSpPr>
            <a:spLocks noGrp="1"/>
          </p:cNvSpPr>
          <p:nvPr>
            <p:ph type="body" idx="1"/>
          </p:nvPr>
        </p:nvSpPr>
        <p:spPr>
          <a:noFill/>
          <a:ln/>
        </p:spPr>
        <p:txBody>
          <a:bodyPr/>
          <a:lstStyle/>
          <a:p>
            <a:endParaRPr lang="el-GR" smtClean="0"/>
          </a:p>
        </p:txBody>
      </p:sp>
      <p:sp>
        <p:nvSpPr>
          <p:cNvPr id="135172" name="3 - Θέση αριθμού διαφάνειας"/>
          <p:cNvSpPr>
            <a:spLocks noGrp="1"/>
          </p:cNvSpPr>
          <p:nvPr>
            <p:ph type="sldNum" sz="quarter" idx="5"/>
          </p:nvPr>
        </p:nvSpPr>
        <p:spPr>
          <a:noFill/>
        </p:spPr>
        <p:txBody>
          <a:bodyPr/>
          <a:lstStyle/>
          <a:p>
            <a:fld id="{FDF4ED09-767E-4315-9768-27B5CDE6B2D0}" type="slidenum">
              <a:rPr lang="el-GR" smtClean="0"/>
              <a:pPr/>
              <a:t>61</a:t>
            </a:fld>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p:cNvSpPr>
            <a:spLocks noGrp="1" noRot="1" noChangeAspect="1" noTextEdit="1"/>
          </p:cNvSpPr>
          <p:nvPr>
            <p:ph type="sldImg"/>
          </p:nvPr>
        </p:nvSpPr>
        <p:spPr>
          <a:ln/>
        </p:spPr>
      </p:sp>
      <p:sp>
        <p:nvSpPr>
          <p:cNvPr id="136195" name="2 - Θέση σημειώσεων"/>
          <p:cNvSpPr>
            <a:spLocks noGrp="1"/>
          </p:cNvSpPr>
          <p:nvPr>
            <p:ph type="body" idx="1"/>
          </p:nvPr>
        </p:nvSpPr>
        <p:spPr>
          <a:noFill/>
          <a:ln/>
        </p:spPr>
        <p:txBody>
          <a:bodyPr/>
          <a:lstStyle/>
          <a:p>
            <a:endParaRPr lang="el-GR" smtClean="0"/>
          </a:p>
        </p:txBody>
      </p:sp>
      <p:sp>
        <p:nvSpPr>
          <p:cNvPr id="136196" name="3 - Θέση αριθμού διαφάνειας"/>
          <p:cNvSpPr>
            <a:spLocks noGrp="1"/>
          </p:cNvSpPr>
          <p:nvPr>
            <p:ph type="sldNum" sz="quarter" idx="5"/>
          </p:nvPr>
        </p:nvSpPr>
        <p:spPr>
          <a:noFill/>
        </p:spPr>
        <p:txBody>
          <a:bodyPr/>
          <a:lstStyle/>
          <a:p>
            <a:fld id="{4466AB33-2470-49FF-BC34-8E189CA279E8}" type="slidenum">
              <a:rPr lang="el-GR" smtClean="0"/>
              <a:pPr/>
              <a:t>62</a:t>
            </a:fld>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Θέση εικόνας διαφάνειας"/>
          <p:cNvSpPr>
            <a:spLocks noGrp="1" noRot="1" noChangeAspect="1" noTextEdit="1"/>
          </p:cNvSpPr>
          <p:nvPr>
            <p:ph type="sldImg"/>
          </p:nvPr>
        </p:nvSpPr>
        <p:spPr>
          <a:ln/>
        </p:spPr>
      </p:sp>
      <p:sp>
        <p:nvSpPr>
          <p:cNvPr id="137219" name="2 - Θέση σημειώσεων"/>
          <p:cNvSpPr>
            <a:spLocks noGrp="1"/>
          </p:cNvSpPr>
          <p:nvPr>
            <p:ph type="body" idx="1"/>
          </p:nvPr>
        </p:nvSpPr>
        <p:spPr>
          <a:noFill/>
          <a:ln/>
        </p:spPr>
        <p:txBody>
          <a:bodyPr/>
          <a:lstStyle/>
          <a:p>
            <a:endParaRPr lang="el-GR" smtClean="0"/>
          </a:p>
        </p:txBody>
      </p:sp>
      <p:sp>
        <p:nvSpPr>
          <p:cNvPr id="137220" name="3 - Θέση αριθμού διαφάνειας"/>
          <p:cNvSpPr>
            <a:spLocks noGrp="1"/>
          </p:cNvSpPr>
          <p:nvPr>
            <p:ph type="sldNum" sz="quarter" idx="5"/>
          </p:nvPr>
        </p:nvSpPr>
        <p:spPr>
          <a:noFill/>
        </p:spPr>
        <p:txBody>
          <a:bodyPr/>
          <a:lstStyle/>
          <a:p>
            <a:fld id="{EF056FAD-F7FC-4360-9D37-5A3BE8892013}" type="slidenum">
              <a:rPr lang="el-GR" smtClean="0"/>
              <a:pPr/>
              <a:t>63</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Θέση εικόνας διαφάνειας"/>
          <p:cNvSpPr>
            <a:spLocks noGrp="1" noRot="1" noChangeAspect="1" noTextEdit="1"/>
          </p:cNvSpPr>
          <p:nvPr>
            <p:ph type="sldImg"/>
          </p:nvPr>
        </p:nvSpPr>
        <p:spPr>
          <a:ln/>
        </p:spPr>
      </p:sp>
      <p:sp>
        <p:nvSpPr>
          <p:cNvPr id="138243" name="2 - Θέση σημειώσεων"/>
          <p:cNvSpPr>
            <a:spLocks noGrp="1"/>
          </p:cNvSpPr>
          <p:nvPr>
            <p:ph type="body" idx="1"/>
          </p:nvPr>
        </p:nvSpPr>
        <p:spPr>
          <a:noFill/>
          <a:ln/>
        </p:spPr>
        <p:txBody>
          <a:bodyPr/>
          <a:lstStyle/>
          <a:p>
            <a:endParaRPr lang="el-GR" smtClean="0"/>
          </a:p>
        </p:txBody>
      </p:sp>
      <p:sp>
        <p:nvSpPr>
          <p:cNvPr id="138244" name="3 - Θέση αριθμού διαφάνειας"/>
          <p:cNvSpPr>
            <a:spLocks noGrp="1"/>
          </p:cNvSpPr>
          <p:nvPr>
            <p:ph type="sldNum" sz="quarter" idx="5"/>
          </p:nvPr>
        </p:nvSpPr>
        <p:spPr>
          <a:noFill/>
        </p:spPr>
        <p:txBody>
          <a:bodyPr/>
          <a:lstStyle/>
          <a:p>
            <a:fld id="{3D9CDE1C-7956-4327-846E-BF2F61C5714F}" type="slidenum">
              <a:rPr lang="el-GR" smtClean="0"/>
              <a:pPr/>
              <a:t>64</a:t>
            </a:fld>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a:ln/>
        </p:spPr>
      </p:sp>
      <p:sp>
        <p:nvSpPr>
          <p:cNvPr id="139267" name="2 - Θέση σημειώσεων"/>
          <p:cNvSpPr>
            <a:spLocks noGrp="1"/>
          </p:cNvSpPr>
          <p:nvPr>
            <p:ph type="body" idx="1"/>
          </p:nvPr>
        </p:nvSpPr>
        <p:spPr>
          <a:noFill/>
          <a:ln/>
        </p:spPr>
        <p:txBody>
          <a:bodyPr/>
          <a:lstStyle/>
          <a:p>
            <a:endParaRPr lang="el-GR" smtClean="0"/>
          </a:p>
        </p:txBody>
      </p:sp>
      <p:sp>
        <p:nvSpPr>
          <p:cNvPr id="139268" name="3 - Θέση αριθμού διαφάνειας"/>
          <p:cNvSpPr>
            <a:spLocks noGrp="1"/>
          </p:cNvSpPr>
          <p:nvPr>
            <p:ph type="sldNum" sz="quarter" idx="5"/>
          </p:nvPr>
        </p:nvSpPr>
        <p:spPr>
          <a:noFill/>
        </p:spPr>
        <p:txBody>
          <a:bodyPr/>
          <a:lstStyle/>
          <a:p>
            <a:fld id="{7242096C-7EAF-49EE-8E6E-DA9652457321}" type="slidenum">
              <a:rPr lang="el-GR" smtClean="0"/>
              <a:pPr/>
              <a:t>65</a:t>
            </a:fld>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a:ln/>
        </p:spPr>
      </p:sp>
      <p:sp>
        <p:nvSpPr>
          <p:cNvPr id="140291" name="2 - Θέση σημειώσεων"/>
          <p:cNvSpPr>
            <a:spLocks noGrp="1"/>
          </p:cNvSpPr>
          <p:nvPr>
            <p:ph type="body" idx="1"/>
          </p:nvPr>
        </p:nvSpPr>
        <p:spPr>
          <a:noFill/>
          <a:ln/>
        </p:spPr>
        <p:txBody>
          <a:bodyPr/>
          <a:lstStyle/>
          <a:p>
            <a:endParaRPr lang="el-GR" smtClean="0"/>
          </a:p>
        </p:txBody>
      </p:sp>
      <p:sp>
        <p:nvSpPr>
          <p:cNvPr id="140292" name="3 - Θέση αριθμού διαφάνειας"/>
          <p:cNvSpPr>
            <a:spLocks noGrp="1"/>
          </p:cNvSpPr>
          <p:nvPr>
            <p:ph type="sldNum" sz="quarter" idx="5"/>
          </p:nvPr>
        </p:nvSpPr>
        <p:spPr>
          <a:noFill/>
        </p:spPr>
        <p:txBody>
          <a:bodyPr/>
          <a:lstStyle/>
          <a:p>
            <a:fld id="{83C442BE-6B71-4B04-9889-7BE57AB4F0C7}" type="slidenum">
              <a:rPr lang="el-GR" smtClean="0"/>
              <a:pPr/>
              <a:t>66</a:t>
            </a:fld>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εικόνας διαφάνειας"/>
          <p:cNvSpPr>
            <a:spLocks noGrp="1" noRot="1" noChangeAspect="1" noTextEdit="1"/>
          </p:cNvSpPr>
          <p:nvPr>
            <p:ph type="sldImg"/>
          </p:nvPr>
        </p:nvSpPr>
        <p:spPr>
          <a:ln/>
        </p:spPr>
      </p:sp>
      <p:sp>
        <p:nvSpPr>
          <p:cNvPr id="141315" name="2 - Θέση σημειώσεων"/>
          <p:cNvSpPr>
            <a:spLocks noGrp="1"/>
          </p:cNvSpPr>
          <p:nvPr>
            <p:ph type="body" idx="1"/>
          </p:nvPr>
        </p:nvSpPr>
        <p:spPr>
          <a:noFill/>
          <a:ln/>
        </p:spPr>
        <p:txBody>
          <a:bodyPr/>
          <a:lstStyle/>
          <a:p>
            <a:endParaRPr lang="el-GR" smtClean="0"/>
          </a:p>
        </p:txBody>
      </p:sp>
      <p:sp>
        <p:nvSpPr>
          <p:cNvPr id="141316" name="3 - Θέση αριθμού διαφάνειας"/>
          <p:cNvSpPr>
            <a:spLocks noGrp="1"/>
          </p:cNvSpPr>
          <p:nvPr>
            <p:ph type="sldNum" sz="quarter" idx="5"/>
          </p:nvPr>
        </p:nvSpPr>
        <p:spPr>
          <a:noFill/>
        </p:spPr>
        <p:txBody>
          <a:bodyPr/>
          <a:lstStyle/>
          <a:p>
            <a:fld id="{210ED112-7CE9-4897-97E4-A5F4DAD8E3C2}" type="slidenum">
              <a:rPr lang="el-GR" smtClean="0"/>
              <a:pPr/>
              <a:t>67</a:t>
            </a:fld>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 Θέση εικόνας διαφάνειας"/>
          <p:cNvSpPr>
            <a:spLocks noGrp="1" noRot="1" noChangeAspect="1" noTextEdit="1"/>
          </p:cNvSpPr>
          <p:nvPr>
            <p:ph type="sldImg"/>
          </p:nvPr>
        </p:nvSpPr>
        <p:spPr>
          <a:ln/>
        </p:spPr>
      </p:sp>
      <p:sp>
        <p:nvSpPr>
          <p:cNvPr id="142339" name="2 - Θέση σημειώσεων"/>
          <p:cNvSpPr>
            <a:spLocks noGrp="1"/>
          </p:cNvSpPr>
          <p:nvPr>
            <p:ph type="body" idx="1"/>
          </p:nvPr>
        </p:nvSpPr>
        <p:spPr>
          <a:noFill/>
          <a:ln/>
        </p:spPr>
        <p:txBody>
          <a:bodyPr/>
          <a:lstStyle/>
          <a:p>
            <a:endParaRPr lang="el-GR" smtClean="0"/>
          </a:p>
        </p:txBody>
      </p:sp>
      <p:sp>
        <p:nvSpPr>
          <p:cNvPr id="142340" name="3 - Θέση αριθμού διαφάνειας"/>
          <p:cNvSpPr>
            <a:spLocks noGrp="1"/>
          </p:cNvSpPr>
          <p:nvPr>
            <p:ph type="sldNum" sz="quarter" idx="5"/>
          </p:nvPr>
        </p:nvSpPr>
        <p:spPr>
          <a:noFill/>
        </p:spPr>
        <p:txBody>
          <a:bodyPr/>
          <a:lstStyle/>
          <a:p>
            <a:fld id="{8031A30F-72A8-4FA0-AAF1-2453EEF85F3E}" type="slidenum">
              <a:rPr lang="el-GR" smtClean="0"/>
              <a:pPr/>
              <a:t>68</a:t>
            </a:fld>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εικόνας διαφάνειας"/>
          <p:cNvSpPr>
            <a:spLocks noGrp="1" noRot="1" noChangeAspect="1" noTextEdit="1"/>
          </p:cNvSpPr>
          <p:nvPr>
            <p:ph type="sldImg"/>
          </p:nvPr>
        </p:nvSpPr>
        <p:spPr>
          <a:ln/>
        </p:spPr>
      </p:sp>
      <p:sp>
        <p:nvSpPr>
          <p:cNvPr id="143363" name="2 - Θέση σημειώσεων"/>
          <p:cNvSpPr>
            <a:spLocks noGrp="1"/>
          </p:cNvSpPr>
          <p:nvPr>
            <p:ph type="body" idx="1"/>
          </p:nvPr>
        </p:nvSpPr>
        <p:spPr>
          <a:noFill/>
          <a:ln/>
        </p:spPr>
        <p:txBody>
          <a:bodyPr/>
          <a:lstStyle/>
          <a:p>
            <a:endParaRPr lang="el-GR" smtClean="0"/>
          </a:p>
        </p:txBody>
      </p:sp>
      <p:sp>
        <p:nvSpPr>
          <p:cNvPr id="143364" name="3 - Θέση αριθμού διαφάνειας"/>
          <p:cNvSpPr>
            <a:spLocks noGrp="1"/>
          </p:cNvSpPr>
          <p:nvPr>
            <p:ph type="sldNum" sz="quarter" idx="5"/>
          </p:nvPr>
        </p:nvSpPr>
        <p:spPr>
          <a:noFill/>
        </p:spPr>
        <p:txBody>
          <a:bodyPr/>
          <a:lstStyle/>
          <a:p>
            <a:fld id="{82D16787-F0D2-43B8-9D7A-57D20D6410D6}" type="slidenum">
              <a:rPr lang="el-GR" smtClean="0"/>
              <a:pPr/>
              <a:t>69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a:ln/>
        </p:spPr>
      </p:sp>
      <p:sp>
        <p:nvSpPr>
          <p:cNvPr id="99331" name="2 - Θέση σημειώσεων"/>
          <p:cNvSpPr>
            <a:spLocks noGrp="1"/>
          </p:cNvSpPr>
          <p:nvPr>
            <p:ph type="body" idx="1"/>
          </p:nvPr>
        </p:nvSpPr>
        <p:spPr>
          <a:noFill/>
          <a:ln/>
        </p:spPr>
        <p:txBody>
          <a:bodyPr/>
          <a:lstStyle/>
          <a:p>
            <a:endParaRPr lang="el-GR" smtClean="0"/>
          </a:p>
        </p:txBody>
      </p:sp>
      <p:sp>
        <p:nvSpPr>
          <p:cNvPr id="99332" name="3 - Θέση αριθμού διαφάνειας"/>
          <p:cNvSpPr>
            <a:spLocks noGrp="1"/>
          </p:cNvSpPr>
          <p:nvPr>
            <p:ph type="sldNum" sz="quarter" idx="5"/>
          </p:nvPr>
        </p:nvSpPr>
        <p:spPr>
          <a:noFill/>
        </p:spPr>
        <p:txBody>
          <a:bodyPr/>
          <a:lstStyle/>
          <a:p>
            <a:fld id="{D675D17B-91DC-481B-9F96-4AB919054539}" type="slidenum">
              <a:rPr lang="el-GR" smtClean="0"/>
              <a:pPr/>
              <a:t>7</a:t>
            </a:fld>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a:ln/>
        </p:spPr>
      </p:sp>
      <p:sp>
        <p:nvSpPr>
          <p:cNvPr id="144387" name="2 - Θέση σημειώσεων"/>
          <p:cNvSpPr>
            <a:spLocks noGrp="1"/>
          </p:cNvSpPr>
          <p:nvPr>
            <p:ph type="body" idx="1"/>
          </p:nvPr>
        </p:nvSpPr>
        <p:spPr>
          <a:noFill/>
          <a:ln/>
        </p:spPr>
        <p:txBody>
          <a:bodyPr/>
          <a:lstStyle/>
          <a:p>
            <a:endParaRPr lang="el-GR" smtClean="0"/>
          </a:p>
        </p:txBody>
      </p:sp>
      <p:sp>
        <p:nvSpPr>
          <p:cNvPr id="144388" name="3 - Θέση αριθμού διαφάνειας"/>
          <p:cNvSpPr>
            <a:spLocks noGrp="1"/>
          </p:cNvSpPr>
          <p:nvPr>
            <p:ph type="sldNum" sz="quarter" idx="5"/>
          </p:nvPr>
        </p:nvSpPr>
        <p:spPr>
          <a:noFill/>
        </p:spPr>
        <p:txBody>
          <a:bodyPr/>
          <a:lstStyle/>
          <a:p>
            <a:fld id="{5434A177-6880-45A6-AD9C-E2EFBF9D8381}" type="slidenum">
              <a:rPr lang="el-GR" smtClean="0"/>
              <a:pPr/>
              <a:t>70</a:t>
            </a:fld>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a:ln/>
        </p:spPr>
      </p:sp>
      <p:sp>
        <p:nvSpPr>
          <p:cNvPr id="145411" name="2 - Θέση σημειώσεων"/>
          <p:cNvSpPr>
            <a:spLocks noGrp="1"/>
          </p:cNvSpPr>
          <p:nvPr>
            <p:ph type="body" idx="1"/>
          </p:nvPr>
        </p:nvSpPr>
        <p:spPr>
          <a:noFill/>
          <a:ln/>
        </p:spPr>
        <p:txBody>
          <a:bodyPr/>
          <a:lstStyle/>
          <a:p>
            <a:endParaRPr lang="el-GR" smtClean="0"/>
          </a:p>
        </p:txBody>
      </p:sp>
      <p:sp>
        <p:nvSpPr>
          <p:cNvPr id="145412" name="3 - Θέση αριθμού διαφάνειας"/>
          <p:cNvSpPr>
            <a:spLocks noGrp="1"/>
          </p:cNvSpPr>
          <p:nvPr>
            <p:ph type="sldNum" sz="quarter" idx="5"/>
          </p:nvPr>
        </p:nvSpPr>
        <p:spPr>
          <a:noFill/>
        </p:spPr>
        <p:txBody>
          <a:bodyPr/>
          <a:lstStyle/>
          <a:p>
            <a:fld id="{F6A0F331-589E-4522-B7A9-F4A8C0CAE08B}" type="slidenum">
              <a:rPr lang="el-GR" smtClean="0"/>
              <a:pPr/>
              <a:t>71</a:t>
            </a:fld>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 Θέση εικόνας διαφάνειας"/>
          <p:cNvSpPr>
            <a:spLocks noGrp="1" noRot="1" noChangeAspect="1" noTextEdit="1"/>
          </p:cNvSpPr>
          <p:nvPr>
            <p:ph type="sldImg"/>
          </p:nvPr>
        </p:nvSpPr>
        <p:spPr>
          <a:ln/>
        </p:spPr>
      </p:sp>
      <p:sp>
        <p:nvSpPr>
          <p:cNvPr id="146435" name="2 - Θέση σημειώσεων"/>
          <p:cNvSpPr>
            <a:spLocks noGrp="1"/>
          </p:cNvSpPr>
          <p:nvPr>
            <p:ph type="body" idx="1"/>
          </p:nvPr>
        </p:nvSpPr>
        <p:spPr>
          <a:noFill/>
          <a:ln/>
        </p:spPr>
        <p:txBody>
          <a:bodyPr/>
          <a:lstStyle/>
          <a:p>
            <a:endParaRPr lang="el-GR" smtClean="0"/>
          </a:p>
        </p:txBody>
      </p:sp>
      <p:sp>
        <p:nvSpPr>
          <p:cNvPr id="146436" name="3 - Θέση αριθμού διαφάνειας"/>
          <p:cNvSpPr>
            <a:spLocks noGrp="1"/>
          </p:cNvSpPr>
          <p:nvPr>
            <p:ph type="sldNum" sz="quarter" idx="5"/>
          </p:nvPr>
        </p:nvSpPr>
        <p:spPr>
          <a:noFill/>
        </p:spPr>
        <p:txBody>
          <a:bodyPr/>
          <a:lstStyle/>
          <a:p>
            <a:fld id="{D759D6CE-8264-46A0-822A-7F15ED127F50}" type="slidenum">
              <a:rPr lang="el-GR" smtClean="0"/>
              <a:pPr/>
              <a:t>72</a:t>
            </a:fld>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a:ln/>
        </p:spPr>
      </p:sp>
      <p:sp>
        <p:nvSpPr>
          <p:cNvPr id="147459" name="2 - Θέση σημειώσεων"/>
          <p:cNvSpPr>
            <a:spLocks noGrp="1"/>
          </p:cNvSpPr>
          <p:nvPr>
            <p:ph type="body" idx="1"/>
          </p:nvPr>
        </p:nvSpPr>
        <p:spPr>
          <a:noFill/>
          <a:ln/>
        </p:spPr>
        <p:txBody>
          <a:bodyPr/>
          <a:lstStyle/>
          <a:p>
            <a:endParaRPr lang="el-GR" smtClean="0"/>
          </a:p>
        </p:txBody>
      </p:sp>
      <p:sp>
        <p:nvSpPr>
          <p:cNvPr id="147460" name="3 - Θέση αριθμού διαφάνειας"/>
          <p:cNvSpPr>
            <a:spLocks noGrp="1"/>
          </p:cNvSpPr>
          <p:nvPr>
            <p:ph type="sldNum" sz="quarter" idx="5"/>
          </p:nvPr>
        </p:nvSpPr>
        <p:spPr>
          <a:noFill/>
        </p:spPr>
        <p:txBody>
          <a:bodyPr/>
          <a:lstStyle/>
          <a:p>
            <a:fld id="{E3B03EE0-0E4E-4DED-9B26-B9B5D4E4BB8B}" type="slidenum">
              <a:rPr lang="el-GR" smtClean="0"/>
              <a:pPr/>
              <a:t>73</a:t>
            </a:fld>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a:ln/>
        </p:spPr>
      </p:sp>
      <p:sp>
        <p:nvSpPr>
          <p:cNvPr id="148483" name="2 - Θέση σημειώσεων"/>
          <p:cNvSpPr>
            <a:spLocks noGrp="1"/>
          </p:cNvSpPr>
          <p:nvPr>
            <p:ph type="body" idx="1"/>
          </p:nvPr>
        </p:nvSpPr>
        <p:spPr>
          <a:noFill/>
          <a:ln/>
        </p:spPr>
        <p:txBody>
          <a:bodyPr/>
          <a:lstStyle/>
          <a:p>
            <a:endParaRPr lang="el-GR" smtClean="0"/>
          </a:p>
        </p:txBody>
      </p:sp>
      <p:sp>
        <p:nvSpPr>
          <p:cNvPr id="148484" name="3 - Θέση αριθμού διαφάνειας"/>
          <p:cNvSpPr>
            <a:spLocks noGrp="1"/>
          </p:cNvSpPr>
          <p:nvPr>
            <p:ph type="sldNum" sz="quarter" idx="5"/>
          </p:nvPr>
        </p:nvSpPr>
        <p:spPr>
          <a:noFill/>
        </p:spPr>
        <p:txBody>
          <a:bodyPr/>
          <a:lstStyle/>
          <a:p>
            <a:fld id="{C5D7367D-035B-4C67-B1D7-AEBFE6BBA647}" type="slidenum">
              <a:rPr lang="el-GR" smtClean="0"/>
              <a:pPr/>
              <a:t>74</a:t>
            </a:fld>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a:ln/>
        </p:spPr>
      </p:sp>
      <p:sp>
        <p:nvSpPr>
          <p:cNvPr id="149507" name="2 - Θέση σημειώσεων"/>
          <p:cNvSpPr>
            <a:spLocks noGrp="1"/>
          </p:cNvSpPr>
          <p:nvPr>
            <p:ph type="body" idx="1"/>
          </p:nvPr>
        </p:nvSpPr>
        <p:spPr>
          <a:noFill/>
          <a:ln/>
        </p:spPr>
        <p:txBody>
          <a:bodyPr/>
          <a:lstStyle/>
          <a:p>
            <a:endParaRPr lang="el-GR" smtClean="0"/>
          </a:p>
        </p:txBody>
      </p:sp>
      <p:sp>
        <p:nvSpPr>
          <p:cNvPr id="149508" name="3 - Θέση αριθμού διαφάνειας"/>
          <p:cNvSpPr>
            <a:spLocks noGrp="1"/>
          </p:cNvSpPr>
          <p:nvPr>
            <p:ph type="sldNum" sz="quarter" idx="5"/>
          </p:nvPr>
        </p:nvSpPr>
        <p:spPr>
          <a:noFill/>
        </p:spPr>
        <p:txBody>
          <a:bodyPr/>
          <a:lstStyle/>
          <a:p>
            <a:fld id="{9C571592-BC20-4361-81A4-C18F9E454E6F}" type="slidenum">
              <a:rPr lang="el-GR" smtClean="0"/>
              <a:pPr/>
              <a:t>75</a:t>
            </a:fld>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a:ln/>
        </p:spPr>
      </p:sp>
      <p:sp>
        <p:nvSpPr>
          <p:cNvPr id="150531" name="2 - Θέση σημειώσεων"/>
          <p:cNvSpPr>
            <a:spLocks noGrp="1"/>
          </p:cNvSpPr>
          <p:nvPr>
            <p:ph type="body" idx="1"/>
          </p:nvPr>
        </p:nvSpPr>
        <p:spPr>
          <a:noFill/>
          <a:ln/>
        </p:spPr>
        <p:txBody>
          <a:bodyPr/>
          <a:lstStyle/>
          <a:p>
            <a:endParaRPr lang="el-GR" smtClean="0"/>
          </a:p>
        </p:txBody>
      </p:sp>
      <p:sp>
        <p:nvSpPr>
          <p:cNvPr id="150532" name="3 - Θέση αριθμού διαφάνειας"/>
          <p:cNvSpPr>
            <a:spLocks noGrp="1"/>
          </p:cNvSpPr>
          <p:nvPr>
            <p:ph type="sldNum" sz="quarter" idx="5"/>
          </p:nvPr>
        </p:nvSpPr>
        <p:spPr>
          <a:noFill/>
        </p:spPr>
        <p:txBody>
          <a:bodyPr/>
          <a:lstStyle/>
          <a:p>
            <a:fld id="{22DEF7E3-25DF-4AF5-B296-F1C55CFB985A}" type="slidenum">
              <a:rPr lang="el-GR" smtClean="0"/>
              <a:pPr/>
              <a:t>76</a:t>
            </a:fld>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a:ln/>
        </p:spPr>
      </p:sp>
      <p:sp>
        <p:nvSpPr>
          <p:cNvPr id="151555" name="2 - Θέση σημειώσεων"/>
          <p:cNvSpPr>
            <a:spLocks noGrp="1"/>
          </p:cNvSpPr>
          <p:nvPr>
            <p:ph type="body" idx="1"/>
          </p:nvPr>
        </p:nvSpPr>
        <p:spPr>
          <a:noFill/>
          <a:ln/>
        </p:spPr>
        <p:txBody>
          <a:bodyPr/>
          <a:lstStyle/>
          <a:p>
            <a:endParaRPr lang="el-GR" smtClean="0"/>
          </a:p>
        </p:txBody>
      </p:sp>
      <p:sp>
        <p:nvSpPr>
          <p:cNvPr id="151556" name="3 - Θέση αριθμού διαφάνειας"/>
          <p:cNvSpPr>
            <a:spLocks noGrp="1"/>
          </p:cNvSpPr>
          <p:nvPr>
            <p:ph type="sldNum" sz="quarter" idx="5"/>
          </p:nvPr>
        </p:nvSpPr>
        <p:spPr>
          <a:noFill/>
        </p:spPr>
        <p:txBody>
          <a:bodyPr/>
          <a:lstStyle/>
          <a:p>
            <a:fld id="{E8621128-88F5-4F7E-961B-2B595EEFCF93}" type="slidenum">
              <a:rPr lang="el-GR" smtClean="0"/>
              <a:pPr/>
              <a:t>77</a:t>
            </a:fld>
            <a:endParaRPr 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a:ln/>
        </p:spPr>
      </p:sp>
      <p:sp>
        <p:nvSpPr>
          <p:cNvPr id="152579" name="2 - Θέση σημειώσεων"/>
          <p:cNvSpPr>
            <a:spLocks noGrp="1"/>
          </p:cNvSpPr>
          <p:nvPr>
            <p:ph type="body" idx="1"/>
          </p:nvPr>
        </p:nvSpPr>
        <p:spPr>
          <a:noFill/>
          <a:ln/>
        </p:spPr>
        <p:txBody>
          <a:bodyPr/>
          <a:lstStyle/>
          <a:p>
            <a:endParaRPr lang="el-GR" smtClean="0"/>
          </a:p>
        </p:txBody>
      </p:sp>
      <p:sp>
        <p:nvSpPr>
          <p:cNvPr id="152580" name="3 - Θέση αριθμού διαφάνειας"/>
          <p:cNvSpPr>
            <a:spLocks noGrp="1"/>
          </p:cNvSpPr>
          <p:nvPr>
            <p:ph type="sldNum" sz="quarter" idx="5"/>
          </p:nvPr>
        </p:nvSpPr>
        <p:spPr>
          <a:noFill/>
        </p:spPr>
        <p:txBody>
          <a:bodyPr/>
          <a:lstStyle/>
          <a:p>
            <a:fld id="{03E83645-7782-4848-AE71-DBCD0D9E4373}" type="slidenum">
              <a:rPr lang="el-GR" smtClean="0"/>
              <a:pPr/>
              <a:t>78</a:t>
            </a:fld>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a:ln/>
        </p:spPr>
      </p:sp>
      <p:sp>
        <p:nvSpPr>
          <p:cNvPr id="163843" name="2 - Θέση σημειώσεων"/>
          <p:cNvSpPr>
            <a:spLocks noGrp="1"/>
          </p:cNvSpPr>
          <p:nvPr>
            <p:ph type="body" idx="1"/>
          </p:nvPr>
        </p:nvSpPr>
        <p:spPr>
          <a:noFill/>
          <a:ln/>
        </p:spPr>
        <p:txBody>
          <a:bodyPr/>
          <a:lstStyle/>
          <a:p>
            <a:endParaRPr lang="el-GR" smtClean="0"/>
          </a:p>
        </p:txBody>
      </p:sp>
      <p:sp>
        <p:nvSpPr>
          <p:cNvPr id="163844" name="3 - Θέση αριθμού διαφάνειας"/>
          <p:cNvSpPr>
            <a:spLocks noGrp="1"/>
          </p:cNvSpPr>
          <p:nvPr>
            <p:ph type="sldNum" sz="quarter" idx="5"/>
          </p:nvPr>
        </p:nvSpPr>
        <p:spPr>
          <a:noFill/>
        </p:spPr>
        <p:txBody>
          <a:bodyPr/>
          <a:lstStyle/>
          <a:p>
            <a:fld id="{A5B48FEB-9A57-41A1-B93E-417349B4B4A5}" type="slidenum">
              <a:rPr lang="el-GR" smtClean="0"/>
              <a:pPr/>
              <a:t>89</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383DFC0-4FCC-44BB-9AC6-F520A7E7CA41}" type="slidenum">
              <a:rPr lang="el-GR" smtClean="0"/>
              <a:pPr/>
              <a:t>8</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a:ln/>
        </p:spPr>
      </p:sp>
      <p:sp>
        <p:nvSpPr>
          <p:cNvPr id="101379" name="2 - Θέση σημειώσεων"/>
          <p:cNvSpPr>
            <a:spLocks noGrp="1"/>
          </p:cNvSpPr>
          <p:nvPr>
            <p:ph type="body" idx="1"/>
          </p:nvPr>
        </p:nvSpPr>
        <p:spPr>
          <a:noFill/>
          <a:ln/>
        </p:spPr>
        <p:txBody>
          <a:bodyPr/>
          <a:lstStyle/>
          <a:p>
            <a:endParaRPr lang="el-GR" smtClean="0"/>
          </a:p>
        </p:txBody>
      </p:sp>
      <p:sp>
        <p:nvSpPr>
          <p:cNvPr id="101380" name="3 - Θέση αριθμού διαφάνειας"/>
          <p:cNvSpPr>
            <a:spLocks noGrp="1"/>
          </p:cNvSpPr>
          <p:nvPr>
            <p:ph type="sldNum" sz="quarter" idx="5"/>
          </p:nvPr>
        </p:nvSpPr>
        <p:spPr>
          <a:noFill/>
        </p:spPr>
        <p:txBody>
          <a:bodyPr/>
          <a:lstStyle/>
          <a:p>
            <a:fld id="{9A655E66-02F0-45C4-8E98-6CF1B1609903}" type="slidenum">
              <a:rPr lang="el-GR" smtClean="0"/>
              <a:pPr/>
              <a:t>9</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a:ln/>
        </p:spPr>
      </p:sp>
      <p:sp>
        <p:nvSpPr>
          <p:cNvPr id="102403" name="2 - Θέση σημειώσεων"/>
          <p:cNvSpPr>
            <a:spLocks noGrp="1"/>
          </p:cNvSpPr>
          <p:nvPr>
            <p:ph type="body" idx="1"/>
          </p:nvPr>
        </p:nvSpPr>
        <p:spPr>
          <a:noFill/>
          <a:ln/>
        </p:spPr>
        <p:txBody>
          <a:bodyPr/>
          <a:lstStyle/>
          <a:p>
            <a:endParaRPr lang="el-GR" smtClean="0"/>
          </a:p>
        </p:txBody>
      </p:sp>
      <p:sp>
        <p:nvSpPr>
          <p:cNvPr id="102404" name="3 - Θέση αριθμού διαφάνειας"/>
          <p:cNvSpPr>
            <a:spLocks noGrp="1"/>
          </p:cNvSpPr>
          <p:nvPr>
            <p:ph type="sldNum" sz="quarter" idx="5"/>
          </p:nvPr>
        </p:nvSpPr>
        <p:spPr>
          <a:noFill/>
        </p:spPr>
        <p:txBody>
          <a:bodyPr/>
          <a:lstStyle/>
          <a:p>
            <a:fld id="{80764D5A-340D-4607-ADF9-5F5ABC9C371E}" type="slidenum">
              <a:rPr lang="el-GR" smtClean="0"/>
              <a:pPr/>
              <a:t>10</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FCE1323-E231-404C-B4CC-2086202425F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B836446-EB3C-47B3-BA6E-F8F47B37FB5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265B7F8-183C-4288-B544-19786CED1C2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70FA1A8-1D9F-4282-B121-3D9019E09F4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6E39181-085A-4A92-86C8-AF632FB12AE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F4AE917-AF34-4E42-AC08-E5CC73E3C4F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013E800C-C514-4313-B792-DA103EC4A4B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6CCA1CC7-2ADA-4539-991E-3F8CD1E856C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928A6A0-F8AF-4AAF-858B-DD80174BEA9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E4812F0-13F5-4577-9091-0EFF1B0DA1E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552B536-8B04-44FD-B6EA-105276720DE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CFBAEA-211D-45F5-B6EB-0F18275F27F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el.wikipedia.org/wiki/%CE%97%CE%BB%CE%B5%CE%BA%CF%84%CF%81%CF%8C%CE%BD%CE%B9%CE%BF" TargetMode="External"/><Relationship Id="rId2" Type="http://schemas.openxmlformats.org/officeDocument/2006/relationships/hyperlink" Target="http://el.wikipedia.org/wiki/%CE%A0%CF%81%CF%89%CF%84%CF%8C%CE%BD%CE%B9%CE%B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e-database.gr/%CE%9D%CE%BF%CF%83%CE%BF%CE%BA%CE%BF%CE%BC%CE%B5%CE%AF%CE%B1/%CE%91%CE%B8%CE%AE%CE%BD%CE%B1/%CE%91%CE%B3%CE%BB%CE%B1%CF%8A%CE%B1_%CE%9A%CF%85%CF%81%CE%B9%CE%B1%CE%BA%CE%BF%CF%8D" TargetMode="External"/><Relationship Id="rId13" Type="http://schemas.openxmlformats.org/officeDocument/2006/relationships/hyperlink" Target="http://www.e-database.gr/%CE%9D%CE%BF%CF%83%CE%BF%CE%BA%CE%BF%CE%BC%CE%B5%CE%AF%CE%B1/%CE%91%CE%B8%CE%AE%CE%BD%CE%B1/%CE%91%CF%81%CE%B5%CF%84%CE%B1%CE%AF%CE%B5%CE%B9%CE%BF" TargetMode="External"/><Relationship Id="rId18" Type="http://schemas.openxmlformats.org/officeDocument/2006/relationships/hyperlink" Target="http://www.e-database.gr/%CE%9D%CE%BF%CF%83%CE%BF%CE%BA%CE%BF%CE%BC%CE%B5%CE%AF%CE%B1/%CE%91%CE%B8%CE%AE%CE%BD%CE%B1/%CE%94%CF%81%CE%BF%CE%BC%CE%BF%CE%BA%CE%B1%CF%8A%CF%84%CE%B5%CE%B9%CE%BF" TargetMode="External"/><Relationship Id="rId3" Type="http://schemas.openxmlformats.org/officeDocument/2006/relationships/hyperlink" Target="http://www.e-database.gr/%CE%9D%CE%BF%CF%83%CE%BF%CE%BA%CE%BF%CE%BC%CE%B5%CE%AF%CE%B1/%CE%91%CE%B8%CE%AE%CE%BD%CE%B1/%CE%91%CE%B3%CE%AF%CE%B1_%CE%92%CE%B1%CF%81%CE%B2%CE%AC%CF%81%CE%B1" TargetMode="External"/><Relationship Id="rId7" Type="http://schemas.openxmlformats.org/officeDocument/2006/relationships/hyperlink" Target="http://www.e-database.gr/%CE%9D%CE%BF%CF%83%CE%BF%CE%BA%CE%BF%CE%BC%CE%B5%CE%AF%CE%B1/%CE%91%CE%B8%CE%AE%CE%BD%CE%B1/%CE%86%CE%B3%CE%B9%CE%BF%CF%82_%CE%A3%CE%AC%CE%B2%CE%B2%CE%B1%CF%82" TargetMode="External"/><Relationship Id="rId12" Type="http://schemas.openxmlformats.org/officeDocument/2006/relationships/hyperlink" Target="http://www.e-database.gr/%CE%9D%CE%BF%CF%83%CE%BF%CE%BA%CE%BF%CE%BC%CE%B5%CE%AF%CE%B1/%CE%91%CE%B8%CE%AE%CE%BD%CE%B1/%CE%91%CE%BD%CE%B4%CF%81%CE%AD%CE%B1%CF%82_%CE%A3%CF%85%CE%B3%CE%B3%CF%81%CF%8C%CF%82" TargetMode="External"/><Relationship Id="rId17" Type="http://schemas.openxmlformats.org/officeDocument/2006/relationships/hyperlink" Target="http://www.e-database.gr/%CE%9D%CE%BF%CF%83%CE%BF%CE%BA%CE%BF%CE%BC%CE%B5%CE%AF%CE%B1/%CE%91%CE%B8%CE%AE%CE%BD%CE%B1/%CE%94%CE%B1%CF%86%CE%BD%CE%AF" TargetMode="External"/><Relationship Id="rId2" Type="http://schemas.openxmlformats.org/officeDocument/2006/relationships/notesSlide" Target="../notesSlides/notesSlide45.xml"/><Relationship Id="rId16" Type="http://schemas.openxmlformats.org/officeDocument/2006/relationships/hyperlink" Target="http://www.e-database.gr/%CE%9D%CE%BF%CF%83%CE%BF%CE%BA%CE%BF%CE%BC%CE%B5%CE%AF%CE%B1/%CE%91%CE%B8%CE%AE%CE%BD%CE%B1/%CE%93%CE%B5%CF%8E%CF%81%CE%B3%CE%B9%CE%BF%CF%82_%CE%93%CE%B5%CE%BD%CE%BD%CE%B7%CE%BC%CE%B1%CF%84%CE%AC%CF%82" TargetMode="Externa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1%CE%B8%CE%AE%CE%BD%CE%B1/%CE%86%CE%B3%CE%B9%CE%BF%CE%B9_%CE%91%CE%BD%CE%AC%CF%81%CE%B3%CF%85%CF%81%CE%BF%CE%B9" TargetMode="External"/><Relationship Id="rId11" Type="http://schemas.openxmlformats.org/officeDocument/2006/relationships/hyperlink" Target="http://www.e-database.gr/%CE%9D%CE%BF%CF%83%CE%BF%CE%BA%CE%BF%CE%BC%CE%B5%CE%AF%CE%B1/%CE%91%CE%B8%CE%AE%CE%BD%CE%B1/%CE%91%CE%BC%CE%B1%CE%BB%CE%AF%CE%B1_%CE%A6%CE%BB%CE%AD%CE%BC%CE%B9%CE%B3%CE%BA" TargetMode="External"/><Relationship Id="rId5" Type="http://schemas.openxmlformats.org/officeDocument/2006/relationships/hyperlink" Target="http://www.e-database.gr/%CE%9D%CE%BF%CF%83%CE%BF%CE%BA%CE%BF%CE%BC%CE%B5%CE%AF%CE%B1/%CE%91%CE%B8%CE%AE%CE%BD%CE%B1/%CE%91%CE%B3%CE%AF%CE%B1_%CE%A3%CE%BF%CF%86%CE%AF%CE%B1" TargetMode="External"/><Relationship Id="rId15" Type="http://schemas.openxmlformats.org/officeDocument/2006/relationships/hyperlink" Target="http://www.e-database.gr/%CE%9D%CE%BF%CF%83%CE%BF%CE%BA%CE%BF%CE%BC%CE%B5%CE%AF%CE%B1/%CE%91%CE%B8%CE%AE%CE%BD%CE%B1/%CE%91%CF%84%CF%84%CE%B9%CE%BA%CF%8C" TargetMode="External"/><Relationship Id="rId10" Type="http://schemas.openxmlformats.org/officeDocument/2006/relationships/hyperlink" Target="http://www.e-database.gr/%CE%9D%CE%BF%CF%83%CE%BF%CE%BA%CE%BF%CE%BC%CE%B5%CE%AF%CE%B1/%CE%91%CE%B8%CE%AE%CE%BD%CE%B1/%CE%91%CE%BB%CE%B5%CE%BE%CE%AC%CE%BD%CE%B4%CF%81%CE%B1" TargetMode="External"/><Relationship Id="rId4" Type="http://schemas.openxmlformats.org/officeDocument/2006/relationships/hyperlink" Target="http://www.e-database.gr/%CE%9D%CE%BF%CF%83%CE%BF%CE%BA%CE%BF%CE%BC%CE%B5%CE%AF%CE%B1/%CE%91%CE%B8%CE%AE%CE%BD%CE%B1/%CE%91%CE%B3%CE%AF%CE%B1_%CE%95%CE%BB%CE%AD%CE%BD%CE%B7_-_%CE%A3%CF%80%CE%B7%CE%BB%CE%B9%CE%BF%CF%80%CE%BF%CF%8D%CE%BB%CE%B5%CE%B9%CE%BF" TargetMode="External"/><Relationship Id="rId9" Type="http://schemas.openxmlformats.org/officeDocument/2006/relationships/hyperlink" Target="http://www.e-database.gr/%CE%9D%CE%BF%CF%83%CE%BF%CE%BA%CE%BF%CE%BC%CE%B5%CE%AF%CE%B1/%CE%91%CE%B8%CE%AE%CE%BD%CE%B1/%CE%91%CE%B9%CE%B3%CE%B9%CE%BD%CE%AE%CF%84%CE%B5%CE%B9%CE%BF" TargetMode="External"/><Relationship Id="rId14" Type="http://schemas.openxmlformats.org/officeDocument/2006/relationships/hyperlink" Target="http://www.e-database.gr/%CE%9D%CE%BF%CF%83%CE%BF%CE%BA%CE%BF%CE%BC%CE%B5%CE%AF%CE%B1/%CE%91%CE%B8%CE%AE%CE%BD%CE%B1/%CE%91%CF%83%CE%BA%CE%BB%CE%B7%CF%80%CE%B9%CF%8C%CF%82"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e-database.gr/%CE%9D%CE%BF%CF%83%CE%BF%CE%BA%CE%BF%CE%BC%CE%B5%CE%AF%CE%B1/%CE%91%CE%B8%CE%AE%CE%BD%CE%B1/%CE%9A%CE%BF%CF%81%CE%B3%CE%B9%CE%B1%CE%BB%CE%AD%CE%BD%CE%B5%CE%B9%CE%BF_-_%CE%9C%CF%80%CE%B5%CE%BD%CE%AC%CE%BA%CE%B5%CE%B9%CE%BF_%CE%95%CE%95%CE%A3" TargetMode="External"/><Relationship Id="rId13" Type="http://schemas.openxmlformats.org/officeDocument/2006/relationships/hyperlink" Target="http://www.e-database.gr/%CE%9D%CE%BF%CF%83%CE%BF%CE%BA%CE%BF%CE%BC%CE%B5%CE%AF%CE%B1/%CE%91%CE%B8%CE%AE%CE%BD%CE%B1/%CE%A0%CE%B1%CE%BC%CE%BC%CE%B1%CE%BA%CE%AC%CF%81%CE%B9%CF%83%CF%84%CE%BF%CF%82" TargetMode="External"/><Relationship Id="rId18" Type="http://schemas.openxmlformats.org/officeDocument/2006/relationships/hyperlink" Target="http://www.e-database.gr/%CE%9D%CE%BF%CF%83%CE%BF%CE%BA%CE%BF%CE%BC%CE%B5%CE%AF%CE%B1/%CE%91%CE%B8%CE%AE%CE%BD%CE%B1/%CE%A3%CF%89%CF%84%CE%B7%CF%81%CE%AF%CE%B1" TargetMode="External"/><Relationship Id="rId3" Type="http://schemas.openxmlformats.org/officeDocument/2006/relationships/hyperlink" Target="http://www.e-database.gr/%CE%9D%CE%BF%CF%83%CE%BF%CE%BA%CE%BF%CE%BC%CE%B5%CE%AF%CE%B1/%CE%91%CE%B8%CE%AE%CE%BD%CE%B1/%CE%88%CE%BB%CE%B5%CE%BD%CE%B1_%CE%92%CE%B5%CE%BD%CE%B9%CE%B6%CE%AD%CE%BB%CE%BF%CF%85" TargetMode="External"/><Relationship Id="rId7" Type="http://schemas.openxmlformats.org/officeDocument/2006/relationships/hyperlink" Target="http://www.e-database.gr/%CE%9D%CE%BF%CF%83%CE%BF%CE%BA%CE%BF%CE%BC%CE%B5%CE%AF%CE%B1/%CE%91%CE%B8%CE%AE%CE%BD%CE%B1/%CE%9A%CE%91%CE%A4" TargetMode="External"/><Relationship Id="rId12" Type="http://schemas.openxmlformats.org/officeDocument/2006/relationships/hyperlink" Target="http://www.e-database.gr/%CE%9D%CE%BF%CF%83%CE%BF%CE%BA%CE%BF%CE%BC%CE%B5%CE%AF%CE%B1/%CE%91%CE%B8%CE%AE%CE%BD%CE%B1/%CE%A0%CE%B1%CE%AF%CE%B4%CF%89%CE%BD_%CE%A0%CE%B5%CE%BD%CF%84%CE%AD%CE%BB%CE%B7%CF%82" TargetMode="External"/><Relationship Id="rId17" Type="http://schemas.openxmlformats.org/officeDocument/2006/relationships/hyperlink" Target="http://www.e-database.gr/%CE%9D%CE%BF%CF%83%CE%BF%CE%BA%CE%BF%CE%BC%CE%B5%CE%AF%CE%B1/%CE%91%CE%B8%CE%AE%CE%BD%CE%B1/%CE%A3%CE%B9%CF%83%CE%BC%CE%B1%CE%BD%CF%8C%CE%B3%CE%BB%CE%B5%CE%B9%CE%BF" TargetMode="External"/><Relationship Id="rId2" Type="http://schemas.openxmlformats.org/officeDocument/2006/relationships/notesSlide" Target="../notesSlides/notesSlide46.xml"/><Relationship Id="rId16" Type="http://schemas.openxmlformats.org/officeDocument/2006/relationships/hyperlink" Target="http://www.e-database.gr/%CE%9D%CE%BF%CF%83%CE%BF%CE%BA%CE%BF%CE%BC%CE%B5%CE%AF%CE%B1/%CE%91%CE%B8%CE%AE%CE%BD%CE%B1/%CE%A0%CE%BF%CE%BB%CF%85%CE%BA%CE%BB%CE%B9%CE%BD%CE%B9%CE%BA%CE%AE_%CE%91%CE%B8%CE%B7%CE%BD%CF%8E%CE%BD" TargetMode="Externa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1%CE%B8%CE%AE%CE%BD%CE%B1/%CE%99%CF%80%CF%80%CE%BF%CE%BA%CF%81%CE%AC%CF%84%CE%B5%CE%B9%CE%BF" TargetMode="External"/><Relationship Id="rId11" Type="http://schemas.openxmlformats.org/officeDocument/2006/relationships/hyperlink" Target="http://www.e-database.gr/%CE%9D%CE%BF%CF%83%CE%BF%CE%BA%CE%BF%CE%BC%CE%B5%CE%AF%CE%B1/%CE%91%CE%B8%CE%AE%CE%BD%CE%B1/%CE%9F%CF%86%CE%B8%CE%B1%CE%BB%CE%BC%CE%B9%CE%B1%CF%84%CF%81%CE%B5%CE%AF%CE%BF" TargetMode="External"/><Relationship Id="rId5" Type="http://schemas.openxmlformats.org/officeDocument/2006/relationships/hyperlink" Target="http://www.e-database.gr/%CE%9D%CE%BF%CF%83%CE%BF%CE%BA%CE%BF%CE%BC%CE%B5%CE%AF%CE%B1/%CE%91%CE%B8%CE%AE%CE%BD%CE%B1/%CE%95%CF%85%CE%B1%CE%B3%CE%B3%CE%B5%CE%BB%CE%B9%CF%83%CE%BC%CF%8C%CF%82" TargetMode="External"/><Relationship Id="rId15" Type="http://schemas.openxmlformats.org/officeDocument/2006/relationships/hyperlink" Target="http://www.e-database.gr/%CE%9D%CE%BF%CF%83%CE%BF%CE%BA%CE%BF%CE%BC%CE%B5%CE%AF%CE%B1/%CE%91%CE%B8%CE%AE%CE%BD%CE%B1/%CE%A0%CE%B1%CF%84%CE%B7%CF%83%CE%AF%CF%89%CE%BD" TargetMode="External"/><Relationship Id="rId10" Type="http://schemas.openxmlformats.org/officeDocument/2006/relationships/hyperlink" Target="http://www.e-database.gr/%CE%9D%CE%BF%CF%83%CE%BF%CE%BA%CE%BF%CE%BC%CE%B5%CE%AF%CE%B1/%CE%91%CE%B8%CE%AE%CE%BD%CE%B1/%CE%9B%CE%B1%CF%8A%CE%BA%CF%8C" TargetMode="External"/><Relationship Id="rId4" Type="http://schemas.openxmlformats.org/officeDocument/2006/relationships/hyperlink" Target="http://www.e-database.gr/%CE%9D%CE%BF%CF%83%CE%BF%CE%BA%CE%BF%CE%BC%CE%B5%CE%AF%CE%B1/%CE%91%CE%B8%CE%AE%CE%BD%CE%B1/%CE%95%CE%BB%CF%80%CE%AF%CF%82" TargetMode="External"/><Relationship Id="rId9" Type="http://schemas.openxmlformats.org/officeDocument/2006/relationships/hyperlink" Target="http://www.e-database.gr/%CE%9D%CE%BF%CF%83%CE%BF%CE%BA%CE%BF%CE%BC%CE%B5%CE%AF%CE%B1/%CE%91%CE%B8%CE%AE%CE%BD%CE%B1/%CE%9A%CF%89%CE%BD%CF%83%CF%84%CE%B1%CE%BD%CF%84%CE%BF%CF%80%CE%BF%CF%8D%CE%BB%CE%B5%CE%B9%CE%BF_-_%CE%91%CE%B3%CE%AF%CE%B1_%CE%8C%CE%BB%CE%B3%CE%B1" TargetMode="External"/><Relationship Id="rId14" Type="http://schemas.openxmlformats.org/officeDocument/2006/relationships/hyperlink" Target="http://www.e-database.gr/%CE%9D%CE%BF%CF%83%CE%BF%CE%BA%CE%BF%CE%BC%CE%B5%CE%AF%CE%B1/%CE%91%CE%B8%CE%AE%CE%BD%CE%B1/%CE%A0%CE%B1%CF%80%CE%B1%CE%B4%CE%B7%CE%BC%CE%B7%CF%84%CF%81%CE%AF%CE%BF%CF%85_-_%CE%A0%CE%B5%CE%BD%CF%84%CE%AD%CE%BB%CE%B7"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e-database.gr/%CE%9D%CE%BF%CF%83%CE%BF%CE%BA%CE%BF%CE%BC%CE%B5%CE%AF%CE%B1/%CE%A0%CE%B5%CE%B9%CF%81%CE%B1%CE%B9%CE%AC%CF%82/%CE%A4%CE%B6%CE%AC%CE%BD%CE%B5%CE%B9%CE%BF" TargetMode="External"/><Relationship Id="rId3" Type="http://schemas.openxmlformats.org/officeDocument/2006/relationships/hyperlink" Target="http://www.e-database.gr/%CE%9D%CE%BF%CF%83%CE%BF%CE%BA%CE%BF%CE%BC%CE%B5%CE%AF%CE%B1/%CE%91%CE%BD%CE%B1%CF%84%CE%BF%CE%BB%CE%B9%CE%BA%CE%AE_%CE%91%CF%84%CF%84%CE%B9%CE%BA%CE%AE/%CE%91%CF%83%CE%BA%CE%BB%CE%B7%CF%80%CE%B9%CE%B5%CE%AF%CE%BF_%CE%92%CE%BF%CF%8D%CE%BB%CE%B1%CF%82" TargetMode="External"/><Relationship Id="rId7" Type="http://schemas.openxmlformats.org/officeDocument/2006/relationships/hyperlink" Target="http://www.e-database.gr/%CE%9D%CE%BF%CF%83%CE%BF%CE%BA%CE%BF%CE%BC%CE%B5%CE%AF%CE%B1/%CE%A0%CE%B5%CE%B9%CF%81%CE%B1%CE%B9%CE%AC%CF%82/%CE%9C%CE%B5%CF%84%CE%B1%CE%BE%CE%AC"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A0%CE%B5%CE%B9%CF%81%CE%B1%CE%B9%CE%AC%CF%82/%CE%86%CE%B3%CE%B9%CE%BF%CF%82_%CE%A0%CE%B1%CE%BD%CF%84%CE%B5%CE%BB%CE%B5%CE%AE%CE%BC%CF%89%CE%BD" TargetMode="External"/><Relationship Id="rId5" Type="http://schemas.openxmlformats.org/officeDocument/2006/relationships/hyperlink" Target="http://www.e-database.gr/%CE%9D%CE%BF%CF%83%CE%BF%CE%BA%CE%BF%CE%BC%CE%B5%CE%AF%CE%B1/%CE%94%CF%85%CF%84%CE%B9%CE%BA%CE%AE_%CE%91%CF%84%CF%84%CE%B9%CE%BA%CE%AE/%CE%98%CF%81%CE%B9%CE%AC%CF%83%CE%B9%CE%BF" TargetMode="External"/><Relationship Id="rId4" Type="http://schemas.openxmlformats.org/officeDocument/2006/relationships/hyperlink" Target="http://www.e-database.gr/%CE%9D%CE%BF%CF%83%CE%BF%CE%BA%CE%BF%CE%BC%CE%B5%CE%AF%CE%B1/%CE%91%CE%BD%CE%B1%CF%84%CE%BF%CE%BB%CE%B9%CE%BA%CE%AE_%CE%91%CF%84%CF%84%CE%B9%CE%BA%CE%AE/%CE%9D%CF%84%CE%B1%CE%BF%CF%8D" TargetMode="External"/><Relationship Id="rId9" Type="http://schemas.openxmlformats.org/officeDocument/2006/relationships/hyperlink" Target="http://www.e-database.gr/%CE%9D%CE%BF%CF%83%CE%BF%CE%BA%CE%BF%CE%BC%CE%B5%CE%AF%CE%B1/%CE%A0%CE%B5%CE%B9%CF%81%CE%B1%CE%B9%CE%AC%CF%82/%CE%A4%CF%81%CE%B9%CF%86%CF%8D%CE%BB%CE%BB%CE%B5%CE%B9%CE%B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e-database.gr/%CE%9D%CE%BF%CF%83%CE%BF%CE%BA%CE%BF%CE%BC%CE%B5%CE%AF%CE%B1/%CE%98%CE%B5%CF%83%CF%83%CE%B1%CE%BB%CE%BF%CE%BD%CE%AF%CE%BA%CE%B7/%CE%93%CE%B5%CF%8E%CF%81%CE%B3%CE%B9%CE%BF%CF%82_%CE%A0%CE%B1%CF%80%CE%B1%CE%BD%CE%B9%CE%BA%CE%BF%CE%BB%CE%AC%CE%BF%CF%85" TargetMode="External"/><Relationship Id="rId13" Type="http://schemas.openxmlformats.org/officeDocument/2006/relationships/hyperlink" Target="http://www.e-database.gr/%CE%9D%CE%BF%CF%83%CE%BF%CE%BA%CE%BF%CE%BC%CE%B5%CE%AF%CE%B1/%CE%98%CE%B5%CF%83%CF%83%CE%B1%CE%BB%CE%BF%CE%BD%CE%AF%CE%BA%CE%B7/%CE%A0%CE%B1%CF%80%CE%B1%CE%B3%CE%B5%CF%89%CF%81%CE%B3%CE%AF%CE%BF%CF%85" TargetMode="External"/><Relationship Id="rId3" Type="http://schemas.openxmlformats.org/officeDocument/2006/relationships/hyperlink" Target="http://www.e-database.gr/%CE%9D%CE%BF%CF%83%CE%BF%CE%BA%CE%BF%CE%BC%CE%B5%CE%AF%CE%B1/%CE%98%CE%B5%CF%83%CF%83%CE%B1%CE%BB%CE%BF%CE%BD%CE%AF%CE%BA%CE%B7/%CE%86%CE%B3%CE%B9%CE%BF%CF%82_%CE%94%CE%B7%CE%BC%CE%AE%CF%84%CF%81%CE%B9%CE%BF%CF%82" TargetMode="External"/><Relationship Id="rId7" Type="http://schemas.openxmlformats.org/officeDocument/2006/relationships/hyperlink" Target="http://www.e-database.gr/%CE%9D%CE%BF%CF%83%CE%BF%CE%BA%CE%BF%CE%BC%CE%B5%CE%AF%CE%B1/%CE%98%CE%B5%CF%83%CF%83%CE%B1%CE%BB%CE%BF%CE%BD%CE%AF%CE%BA%CE%B7/%CE%93%CE%B5%CF%8E%CF%81%CE%B3%CE%B9%CE%BF%CF%82_%CE%93%CE%B5%CE%BD%CE%BD%CE%B7%CE%BC%CE%B1%CF%84%CE%AC%CF%82" TargetMode="External"/><Relationship Id="rId12" Type="http://schemas.openxmlformats.org/officeDocument/2006/relationships/hyperlink" Target="http://www.e-database.gr/%CE%9D%CE%BF%CF%83%CE%BF%CE%BA%CE%BF%CE%BC%CE%B5%CE%AF%CE%B1/%CE%98%CE%B5%CF%83%CF%83%CE%B1%CE%BB%CE%BF%CE%BD%CE%AF%CE%BA%CE%B7/%CE%A0%CE%B1%CE%BD%CE%B1%CE%B3%CE%AF%CE%B1"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8%CE%B5%CF%83%CF%83%CE%B1%CE%BB%CE%BF%CE%BD%CE%AF%CE%BA%CE%B7/%CE%91%CE%A7%CE%95%CE%A0%CE%91" TargetMode="External"/><Relationship Id="rId11" Type="http://schemas.openxmlformats.org/officeDocument/2006/relationships/hyperlink" Target="http://www.e-database.gr/%CE%9D%CE%BF%CF%83%CE%BF%CE%BA%CE%BF%CE%BC%CE%B5%CE%AF%CE%B1/%CE%98%CE%B5%CF%83%CF%83%CE%B1%CE%BB%CE%BF%CE%BD%CE%AF%CE%BA%CE%B7/%CE%99%CF%80%CF%80%CE%BF%CE%BA%CF%81%CE%AC%CF%84%CE%B5%CE%B9%CE%BF" TargetMode="External"/><Relationship Id="rId5" Type="http://schemas.openxmlformats.org/officeDocument/2006/relationships/hyperlink" Target="http://www.e-database.gr/%CE%9D%CE%BF%CF%83%CE%BF%CE%BA%CE%BF%CE%BC%CE%B5%CE%AF%CE%B1/%CE%98%CE%B5%CF%83%CF%83%CE%B1%CE%BB%CE%BF%CE%BD%CE%AF%CE%BA%CE%B7/%CE%91%CF%86%CF%81%CE%BF%CE%B4%CE%B9%CF%83%CE%AF%CF%89%CE%BD_%CE%BA%CE%B1%CE%B9_%CE%94%CE%B5%CF%81%CE%BC%CE%B1%CF%84%CE%B9%CE%BA%CF%8E%CE%BD_%CE%9D%CF%8C%CF%83%CF%89%CE%BD" TargetMode="External"/><Relationship Id="rId10" Type="http://schemas.openxmlformats.org/officeDocument/2006/relationships/hyperlink" Target="http://www.e-database.gr/%CE%9D%CE%BF%CF%83%CE%BF%CE%BA%CE%BF%CE%BC%CE%B5%CE%AF%CE%B1/%CE%98%CE%B5%CF%83%CF%83%CE%B1%CE%BB%CE%BF%CE%BD%CE%AF%CE%BA%CE%B7/%CE%98%CE%B5%CE%B1%CE%B3%CE%AD%CE%BD%CE%B5%CE%B9%CE%BF" TargetMode="External"/><Relationship Id="rId4" Type="http://schemas.openxmlformats.org/officeDocument/2006/relationships/hyperlink" Target="http://www.e-database.gr/%CE%9D%CE%BF%CF%83%CE%BF%CE%BA%CE%BF%CE%BC%CE%B5%CE%AF%CE%B1/%CE%98%CE%B5%CF%83%CF%83%CE%B1%CE%BB%CE%BF%CE%BD%CE%AF%CE%BA%CE%B7/%CE%86%CE%B3%CE%B9%CE%BF%CF%82_%CE%A0%CE%B1%CF%8D%CE%BB%CE%BF%CF%82" TargetMode="External"/><Relationship Id="rId9" Type="http://schemas.openxmlformats.org/officeDocument/2006/relationships/hyperlink" Target="http://www.e-database.gr/%CE%9D%CE%BF%CF%83%CE%BF%CE%BA%CE%BF%CE%BC%CE%B5%CE%AF%CE%B1/%CE%98%CE%B5%CF%83%CF%83%CE%B1%CE%BB%CE%BF%CE%BD%CE%AF%CE%BA%CE%B7/%CE%95%CE%B9%CE%B4%CE%B9%CE%BA%CF%8E%CE%BD_%CE%A0%CE%B1%CE%B8%CE%AE%CF%83%CE%B5%CF%89%CE%BD" TargetMode="External"/><Relationship Id="rId14" Type="http://schemas.openxmlformats.org/officeDocument/2006/relationships/hyperlink" Target="http://www.e-database.gr/%CE%9D%CE%BF%CF%83%CE%BF%CE%BA%CE%BF%CE%BC%CE%B5%CE%AF%CE%B1/%CE%98%CE%B5%CF%83%CF%83%CE%B1%CE%BB%CE%BF%CE%BD%CE%AF%CE%BA%CE%B7/%CE%A8%CF%85%CF%87%CE%B9%CE%B1%CF%84%CF%81%CE%B9%CE%BA%CF%8C"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e-database.gr/%CE%9D%CE%BF%CF%83%CE%BF%CE%BA%CE%BF%CE%BC%CE%B5%CE%AF%CE%B1/%CE%A1%CE%BF%CE%B4%CF%8C%CF%80%CE%B7/%CE%A3%CE%B9%CF%83%CE%BC%CE%B1%CE%BD%CF%8C%CE%B3%CE%BB%CE%B5%CE%B9%CE%BF" TargetMode="External"/><Relationship Id="rId3" Type="http://schemas.openxmlformats.org/officeDocument/2006/relationships/hyperlink" Target="http://www.e-database.gr/%CE%9D%CE%BF%CF%83%CE%BF%CE%BA%CE%BF%CE%BC%CE%B5%CE%AF%CE%B1/%CE%88%CE%B2%CF%81%CE%BF%CF%82/%CE%93%CE%B5%CE%BD%CE%B9%CE%BA%CF%8C_%CE%9D%CE%BF%CF%83%CE%BF%CE%BA%CE%BF%CE%BC%CE%B5%CE%AF%CE%BF_%CE%94%CE%B9%CE%B4%CF%85%CE%BC%CE%BF%CF%84%CE%B5%CE%AF%CF%87%CE%BF%CF%85" TargetMode="External"/><Relationship Id="rId7" Type="http://schemas.openxmlformats.org/officeDocument/2006/relationships/hyperlink" Target="http://www.e-database.gr/%CE%9D%CE%BF%CF%83%CE%BF%CE%BA%CE%BF%CE%BC%CE%B5%CE%AF%CE%B1/%CE%88%CE%B2%CF%81%CE%BF%CF%82/%CE%A0%CE%B1%CE%BD%CE%B5%CF%80%CE%B9%CF%83%CF%84%CE%B7%CE%BC%CE%B9%CE%B1%CE%BA%CF%8C_%CE%93%CE%B5%CE%BD%CE%B9%CE%BA%CF%8C_%CE%9D%CE%BF%CF%83%CE%BF%CE%BA%CE%BF%CE%BC%CE%B5%CE%AF%CE%BF_%CE%91%CE%BB%CE%B5%CE%BE%CE%B1%CE%BD%CE%B4%CF%81%CE%BF%CF%8D%CF%80%CE%BF%CE%BB%CE%B7%CF%82"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E%CE%AC%CE%BD%CE%B8%CE%B7/%CE%93%CE%B5%CE%BD%CE%B9%CE%BA%CF%8C_%CE%9D%CE%BF%CF%83%CE%BF%CE%BA%CE%BF%CE%BC%CE%B5%CE%AF%CE%BF_%CE%9E%CE%AC%CE%BD%CE%B8%CE%B7%CF%82" TargetMode="External"/><Relationship Id="rId5" Type="http://schemas.openxmlformats.org/officeDocument/2006/relationships/hyperlink" Target="http://www.e-database.gr/%CE%9D%CE%BF%CF%83%CE%BF%CE%BA%CE%BF%CE%BC%CE%B5%CE%AF%CE%B1/%CE%9A%CE%B1%CE%B2%CE%AC%CE%BB%CE%B1/%CE%93%CE%B5%CE%BD%CE%B9%CE%BA%CF%8C_%CE%9D%CE%BF%CF%83%CE%BF%CE%BA%CE%BF%CE%BC%CE%B5%CE%AF%CE%BF_%CE%9A%CE%B1%CE%B2%CE%AC%CE%BB%CE%B1%CF%82" TargetMode="External"/><Relationship Id="rId4" Type="http://schemas.openxmlformats.org/officeDocument/2006/relationships/hyperlink" Target="http://www.e-database.gr/%CE%9D%CE%BF%CF%83%CE%BF%CE%BA%CE%BF%CE%BC%CE%B5%CE%AF%CE%B1/%CE%94%CF%81%CE%AC%CE%BC%CE%B1/%CE%93%CE%B5%CE%BD%CE%B9%CE%BA%CF%8C_%CE%9D%CE%BF%CF%83%CE%BF%CE%BA%CE%BF%CE%BC%CE%B5%CE%AF%CE%BF_%CE%94%CF%81%CE%AC%CE%BC%CE%B1%CF%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www.e-database.gr/%CE%9D%CE%BF%CF%83%CE%BF%CE%BA%CE%BF%CE%BC%CE%B5%CE%AF%CE%B1/%CE%91%CE%B8%CE%AE%CE%BD%CE%B1/%CE%86%CE%B3%CE%B9%CE%BF%CF%82_%CE%A3%CE%AC%CE%B2%CE%B2%CE%B1%CF%82" TargetMode="External"/><Relationship Id="rId13" Type="http://schemas.openxmlformats.org/officeDocument/2006/relationships/hyperlink" Target="http://www.e-database.gr/%CE%9D%CE%BF%CF%83%CE%BF%CE%BA%CE%BF%CE%BC%CE%B5%CE%AF%CE%B1/%CE%91%CE%B8%CE%AE%CE%BD%CE%B1/%CE%91%CE%BD%CE%B4%CF%81%CE%AD%CE%B1%CF%82_%CE%A3%CF%85%CE%B3%CE%B3%CF%81%CF%8C%CF%82" TargetMode="External"/><Relationship Id="rId18" Type="http://schemas.openxmlformats.org/officeDocument/2006/relationships/hyperlink" Target="http://www.e-database.gr/%CE%9D%CE%BF%CF%83%CE%BF%CE%BA%CE%BF%CE%BC%CE%B5%CE%AF%CE%B1/%CE%91%CE%B8%CE%AE%CE%BD%CE%B1/%CE%93%CE%B5%CF%8E%CF%81%CE%B3%CE%B9%CE%BF%CF%82_%CE%93%CE%B5%CE%BD%CE%BD%CE%B7%CE%BC%CE%B1%CF%84%CE%AC%CF%82" TargetMode="External"/><Relationship Id="rId3" Type="http://schemas.openxmlformats.org/officeDocument/2006/relationships/hyperlink" Target="http://www.e-database.gr/%CE%9D%CE%BF%CF%83%CE%BF%CE%BA%CE%BF%CE%BC%CE%B5%CE%AF%CE%B1/%CE%91%CE%B8%CE%AE%CE%BD%CE%B1/%CE%91%CE%B3%CE%AF%CE%B1_%CE%92%CE%B1%CF%81%CE%B2%CE%AC%CF%81%CE%B1" TargetMode="External"/><Relationship Id="rId7" Type="http://schemas.openxmlformats.org/officeDocument/2006/relationships/hyperlink" Target="http://www.e-database.gr/%CE%9D%CE%BF%CF%83%CE%BF%CE%BA%CE%BF%CE%BC%CE%B5%CE%AF%CE%B1/%CE%A0%CE%B5%CE%B9%CF%81%CE%B1%CE%B9%CE%AC%CF%82/%CE%86%CE%B3%CE%B9%CE%BF%CF%82_%CE%A0%CE%B1%CE%BD%CF%84%CE%B5%CE%BB%CE%B5%CE%AE%CE%BC%CF%89%CE%BD" TargetMode="External"/><Relationship Id="rId12" Type="http://schemas.openxmlformats.org/officeDocument/2006/relationships/hyperlink" Target="http://www.e-database.gr/%CE%9D%CE%BF%CF%83%CE%BF%CE%BA%CE%BF%CE%BC%CE%B5%CE%AF%CE%B1/%CE%91%CE%B8%CE%AE%CE%BD%CE%B1/%CE%91%CE%BC%CE%B1%CE%BB%CE%AF%CE%B1_%CE%A6%CE%BB%CE%AD%CE%BC%CE%B9%CE%B3%CE%BA" TargetMode="External"/><Relationship Id="rId17" Type="http://schemas.openxmlformats.org/officeDocument/2006/relationships/hyperlink" Target="http://www.e-database.gr/%CE%9D%CE%BF%CF%83%CE%BF%CE%BA%CE%BF%CE%BC%CE%B5%CE%AF%CE%B1/%CE%91%CE%B8%CE%AE%CE%BD%CE%B1/%CE%91%CF%84%CF%84%CE%B9%CE%BA%CF%8C" TargetMode="External"/><Relationship Id="rId2" Type="http://schemas.openxmlformats.org/officeDocument/2006/relationships/notesSlide" Target="../notesSlides/notesSlide50.xml"/><Relationship Id="rId16" Type="http://schemas.openxmlformats.org/officeDocument/2006/relationships/hyperlink" Target="http://www.e-database.gr/%CE%9D%CE%BF%CF%83%CE%BF%CE%BA%CE%BF%CE%BC%CE%B5%CE%AF%CE%B1/%CE%91%CE%B8%CE%AE%CE%BD%CE%B1/%CE%91%CF%83%CE%BA%CE%BB%CE%B7%CF%80%CE%B9%CF%8C%CF%82" TargetMode="Externa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1%CE%B8%CE%AE%CE%BD%CE%B1/%CE%86%CE%B3%CE%B9%CE%BF%CE%B9_%CE%91%CE%BD%CE%AC%CF%81%CE%B3%CF%85%CF%81%CE%BF%CE%B9" TargetMode="External"/><Relationship Id="rId11" Type="http://schemas.openxmlformats.org/officeDocument/2006/relationships/hyperlink" Target="http://www.e-database.gr/%CE%9D%CE%BF%CF%83%CE%BF%CE%BA%CE%BF%CE%BC%CE%B5%CE%AF%CE%B1/%CE%91%CE%B8%CE%AE%CE%BD%CE%B1/%CE%91%CE%BB%CE%B5%CE%BE%CE%AC%CE%BD%CE%B4%CF%81%CE%B1" TargetMode="External"/><Relationship Id="rId5" Type="http://schemas.openxmlformats.org/officeDocument/2006/relationships/hyperlink" Target="http://www.e-database.gr/%CE%9D%CE%BF%CF%83%CE%BF%CE%BA%CE%BF%CE%BC%CE%B5%CE%AF%CE%B1/%CE%91%CE%B8%CE%AE%CE%BD%CE%B1/%CE%91%CE%B3%CE%AF%CE%B1_%CE%A3%CE%BF%CF%86%CE%AF%CE%B1" TargetMode="External"/><Relationship Id="rId15" Type="http://schemas.openxmlformats.org/officeDocument/2006/relationships/hyperlink" Target="http://www.e-database.gr/%CE%9D%CE%BF%CF%83%CE%BF%CE%BA%CE%BF%CE%BC%CE%B5%CE%AF%CE%B1/%CE%91%CE%BD%CE%B1%CF%84%CE%BF%CE%BB%CE%B9%CE%BA%CE%AE_%CE%91%CF%84%CF%84%CE%B9%CE%BA%CE%AE/%CE%91%CF%83%CE%BA%CE%BB%CE%B7%CF%80%CE%B9%CE%B5%CE%AF%CE%BF_%CE%92%CE%BF%CF%8D%CE%BB%CE%B1%CF%82" TargetMode="External"/><Relationship Id="rId10" Type="http://schemas.openxmlformats.org/officeDocument/2006/relationships/hyperlink" Target="http://www.e-database.gr/%CE%9D%CE%BF%CF%83%CE%BF%CE%BA%CE%BF%CE%BC%CE%B5%CE%AF%CE%B1/%CE%91%CE%B8%CE%AE%CE%BD%CE%B1/%CE%91%CE%B9%CE%B3%CE%B9%CE%BD%CE%AE%CF%84%CE%B5%CE%B9%CE%BF" TargetMode="External"/><Relationship Id="rId4" Type="http://schemas.openxmlformats.org/officeDocument/2006/relationships/hyperlink" Target="http://www.e-database.gr/%CE%9D%CE%BF%CF%83%CE%BF%CE%BA%CE%BF%CE%BC%CE%B5%CE%AF%CE%B1/%CE%91%CE%B8%CE%AE%CE%BD%CE%B1/%CE%91%CE%B3%CE%AF%CE%B1_%CE%95%CE%BB%CE%AD%CE%BD%CE%B7_-_%CE%A3%CF%80%CE%B7%CE%BB%CE%B9%CE%BF%CF%80%CE%BF%CF%8D%CE%BB%CE%B5%CE%B9%CE%BF" TargetMode="External"/><Relationship Id="rId9" Type="http://schemas.openxmlformats.org/officeDocument/2006/relationships/hyperlink" Target="http://www.e-database.gr/%CE%9D%CE%BF%CF%83%CE%BF%CE%BA%CE%BF%CE%BC%CE%B5%CE%AF%CE%B1/%CE%91%CE%B8%CE%AE%CE%BD%CE%B1/%CE%91%CE%B3%CE%BB%CE%B1%CF%8A%CE%B1_%CE%9A%CF%85%CF%81%CE%B9%CE%B1%CE%BA%CE%BF%CF%8D" TargetMode="External"/><Relationship Id="rId14" Type="http://schemas.openxmlformats.org/officeDocument/2006/relationships/hyperlink" Target="http://www.e-database.gr/%CE%9D%CE%BF%CF%83%CE%BF%CE%BA%CE%BF%CE%BC%CE%B5%CE%AF%CE%B1/%CE%91%CE%B8%CE%AE%CE%BD%CE%B1/%CE%91%CF%81%CE%B5%CF%84%CE%B1%CE%AF%CE%B5%CE%B9%CE%B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e-database.gr/%CE%9D%CE%BF%CF%83%CE%BF%CE%BA%CE%BF%CE%BC%CE%B5%CE%AF%CE%B1/%CE%94%CF%85%CF%84%CE%B9%CE%BA%CE%AE_%CE%91%CF%84%CF%84%CE%B9%CE%BA%CE%AE/%CE%98%CF%81%CE%B9%CE%AC%CF%83%CE%B9%CE%BF" TargetMode="External"/><Relationship Id="rId13" Type="http://schemas.openxmlformats.org/officeDocument/2006/relationships/hyperlink" Target="http://www.e-database.gr/%CE%9D%CE%BF%CF%83%CE%BF%CE%BA%CE%BF%CE%BC%CE%B5%CE%AF%CE%B1/%CE%91%CE%B8%CE%AE%CE%BD%CE%B1/%CE%9B%CE%B1%CF%8A%CE%BA%CF%8C" TargetMode="External"/><Relationship Id="rId3" Type="http://schemas.openxmlformats.org/officeDocument/2006/relationships/hyperlink" Target="http://www.e-database.gr/%CE%9D%CE%BF%CF%83%CE%BF%CE%BA%CE%BF%CE%BC%CE%B5%CE%AF%CE%B1/%CE%91%CE%B8%CE%AE%CE%BD%CE%B1/%CE%94%CE%B1%CF%86%CE%BD%CE%AF" TargetMode="External"/><Relationship Id="rId7" Type="http://schemas.openxmlformats.org/officeDocument/2006/relationships/hyperlink" Target="http://www.e-database.gr/%CE%9D%CE%BF%CF%83%CE%BF%CE%BA%CE%BF%CE%BC%CE%B5%CE%AF%CE%B1/%CE%91%CE%B8%CE%AE%CE%BD%CE%B1/%CE%95%CF%85%CE%B1%CE%B3%CE%B3%CE%B5%CE%BB%CE%B9%CF%83%CE%BC%CF%8C%CF%82" TargetMode="External"/><Relationship Id="rId12" Type="http://schemas.openxmlformats.org/officeDocument/2006/relationships/hyperlink" Target="http://www.e-database.gr/%CE%9D%CE%BF%CF%83%CE%BF%CE%BA%CE%BF%CE%BC%CE%B5%CE%AF%CE%B1/%CE%91%CE%B8%CE%AE%CE%BD%CE%B1/%CE%9A%CF%89%CE%BD%CF%83%CF%84%CE%B1%CE%BD%CF%84%CE%BF%CF%80%CE%BF%CF%8D%CE%BB%CE%B5%CE%B9%CE%BF_-_%CE%91%CE%B3%CE%AF%CE%B1_%CE%8C%CE%BB%CE%B3%CE%B1" TargetMode="External"/><Relationship Id="rId2" Type="http://schemas.openxmlformats.org/officeDocument/2006/relationships/notesSlide" Target="../notesSlides/notesSlide51.xml"/><Relationship Id="rId16" Type="http://schemas.openxmlformats.org/officeDocument/2006/relationships/hyperlink" Target="http://www.e-database.gr/%CE%9D%CE%BF%CF%83%CE%BF%CE%BA%CE%BF%CE%BC%CE%B5%CE%AF%CE%B1/%CE%91%CE%B8%CE%AE%CE%BD%CE%B1/%CE%9F%CF%86%CE%B8%CE%B1%CE%BB%CE%BC%CE%B9%CE%B1%CF%84%CF%81%CE%B5%CE%AF%CE%BF" TargetMode="Externa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1%CE%B8%CE%AE%CE%BD%CE%B1/%CE%95%CE%BB%CF%80%CE%AF%CF%82" TargetMode="External"/><Relationship Id="rId11" Type="http://schemas.openxmlformats.org/officeDocument/2006/relationships/hyperlink" Target="http://www.e-database.gr/%CE%9D%CE%BF%CF%83%CE%BF%CE%BA%CE%BF%CE%BC%CE%B5%CE%AF%CE%B1/%CE%91%CE%B8%CE%AE%CE%BD%CE%B1/%CE%9A%CE%BF%CF%81%CE%B3%CE%B9%CE%B1%CE%BB%CE%AD%CE%BD%CE%B5%CE%B9%CE%BF_-_%CE%9C%CF%80%CE%B5%CE%BD%CE%AC%CE%BA%CE%B5%CE%B9%CE%BF_%CE%95%CE%95%CE%A3" TargetMode="External"/><Relationship Id="rId5" Type="http://schemas.openxmlformats.org/officeDocument/2006/relationships/hyperlink" Target="http://www.e-database.gr/%CE%9D%CE%BF%CF%83%CE%BF%CE%BA%CE%BF%CE%BC%CE%B5%CE%AF%CE%B1/%CE%91%CE%B8%CE%AE%CE%BD%CE%B1/%CE%88%CE%BB%CE%B5%CE%BD%CE%B1_%CE%92%CE%B5%CE%BD%CE%B9%CE%B6%CE%AD%CE%BB%CE%BF%CF%85" TargetMode="External"/><Relationship Id="rId15" Type="http://schemas.openxmlformats.org/officeDocument/2006/relationships/hyperlink" Target="http://www.e-database.gr/%CE%9D%CE%BF%CF%83%CE%BF%CE%BA%CE%BF%CE%BC%CE%B5%CE%AF%CE%B1/%CE%91%CE%BD%CE%B1%CF%84%CE%BF%CE%BB%CE%B9%CE%BA%CE%AE_%CE%91%CF%84%CF%84%CE%B9%CE%BA%CE%AE/%CE%9D%CF%84%CE%B1%CE%BF%CF%8D" TargetMode="External"/><Relationship Id="rId10" Type="http://schemas.openxmlformats.org/officeDocument/2006/relationships/hyperlink" Target="http://www.e-database.gr/%CE%9D%CE%BF%CF%83%CE%BF%CE%BA%CE%BF%CE%BC%CE%B5%CE%AF%CE%B1/%CE%91%CE%B8%CE%AE%CE%BD%CE%B1/%CE%9A%CE%91%CE%A4" TargetMode="External"/><Relationship Id="rId4" Type="http://schemas.openxmlformats.org/officeDocument/2006/relationships/hyperlink" Target="http://www.e-database.gr/%CE%9D%CE%BF%CF%83%CE%BF%CE%BA%CE%BF%CE%BC%CE%B5%CE%AF%CE%B1/%CE%91%CE%B8%CE%AE%CE%BD%CE%B1/%CE%94%CF%81%CE%BF%CE%BC%CE%BF%CE%BA%CE%B1%CF%8A%CF%84%CE%B5%CE%B9%CE%BF" TargetMode="External"/><Relationship Id="rId9" Type="http://schemas.openxmlformats.org/officeDocument/2006/relationships/hyperlink" Target="http://www.e-database.gr/%CE%9D%CE%BF%CF%83%CE%BF%CE%BA%CE%BF%CE%BC%CE%B5%CE%AF%CE%B1/%CE%91%CE%B8%CE%AE%CE%BD%CE%B1/%CE%99%CF%80%CF%80%CE%BF%CE%BA%CF%81%CE%AC%CF%84%CE%B5%CE%B9%CE%BF" TargetMode="External"/><Relationship Id="rId14" Type="http://schemas.openxmlformats.org/officeDocument/2006/relationships/hyperlink" Target="http://www.e-database.gr/%CE%9D%CE%BF%CF%83%CE%BF%CE%BA%CE%BF%CE%BC%CE%B5%CE%AF%CE%B1/%CE%A0%CE%B5%CE%B9%CF%81%CE%B1%CE%B9%CE%AC%CF%82/%CE%9C%CE%B5%CF%84%CE%B1%CE%BE%CE%AC"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e-database.gr/%CE%9D%CE%BF%CF%83%CE%BF%CE%BA%CE%BF%CE%BC%CE%B5%CE%AF%CE%B1/%CE%91%CE%B8%CE%AE%CE%BD%CE%B1/%CE%A3%CE%B9%CF%83%CE%BC%CE%B1%CE%BD%CF%8C%CE%B3%CE%BB%CE%B5%CE%B9%CE%BF" TargetMode="External"/><Relationship Id="rId3" Type="http://schemas.openxmlformats.org/officeDocument/2006/relationships/hyperlink" Target="http://www.e-database.gr/%CE%9D%CE%BF%CF%83%CE%BF%CE%BA%CE%BF%CE%BC%CE%B5%CE%AF%CE%B1/%CE%91%CE%B8%CE%AE%CE%BD%CE%B1/%CE%A0%CE%B1%CE%AF%CE%B4%CF%89%CE%BD_%CE%A0%CE%B5%CE%BD%CF%84%CE%AD%CE%BB%CE%B7%CF%82" TargetMode="External"/><Relationship Id="rId7" Type="http://schemas.openxmlformats.org/officeDocument/2006/relationships/hyperlink" Target="http://www.e-database.gr/%CE%9D%CE%BF%CF%83%CE%BF%CE%BA%CE%BF%CE%BC%CE%B5%CE%AF%CE%B1/%CE%91%CE%B8%CE%AE%CE%BD%CE%B1/%CE%A0%CE%BF%CE%BB%CF%85%CE%BA%CE%BB%CE%B9%CE%BD%CE%B9%CE%BA%CE%AE_%CE%91%CE%B8%CE%B7%CE%BD%CF%8E%CE%BD"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1%CE%B8%CE%AE%CE%BD%CE%B1/%CE%A0%CE%B1%CF%84%CE%B7%CF%83%CE%AF%CF%89%CE%BD" TargetMode="External"/><Relationship Id="rId11" Type="http://schemas.openxmlformats.org/officeDocument/2006/relationships/hyperlink" Target="http://www.e-database.gr/%CE%9D%CE%BF%CF%83%CE%BF%CE%BA%CE%BF%CE%BC%CE%B5%CE%AF%CE%B1/%CE%A0%CE%B5%CE%B9%CF%81%CE%B1%CE%B9%CE%AC%CF%82/%CE%A4%CF%81%CE%B9%CF%86%CF%8D%CE%BB%CE%BB%CE%B5%CE%B9%CE%BF" TargetMode="External"/><Relationship Id="rId5" Type="http://schemas.openxmlformats.org/officeDocument/2006/relationships/hyperlink" Target="http://www.e-database.gr/%CE%9D%CE%BF%CF%83%CE%BF%CE%BA%CE%BF%CE%BC%CE%B5%CE%AF%CE%B1/%CE%91%CE%B8%CE%AE%CE%BD%CE%B1/%CE%A0%CE%B1%CF%80%CE%B1%CE%B4%CE%B7%CE%BC%CE%B7%CF%84%CF%81%CE%AF%CE%BF%CF%85_-_%CE%A0%CE%B5%CE%BD%CF%84%CE%AD%CE%BB%CE%B7" TargetMode="External"/><Relationship Id="rId10" Type="http://schemas.openxmlformats.org/officeDocument/2006/relationships/hyperlink" Target="http://www.e-database.gr/%CE%9D%CE%BF%CF%83%CE%BF%CE%BA%CE%BF%CE%BC%CE%B5%CE%AF%CE%B1/%CE%A0%CE%B5%CE%B9%CF%81%CE%B1%CE%B9%CE%AC%CF%82/%CE%A4%CE%B6%CE%AC%CE%BD%CE%B5%CE%B9%CE%BF" TargetMode="External"/><Relationship Id="rId4" Type="http://schemas.openxmlformats.org/officeDocument/2006/relationships/hyperlink" Target="http://www.e-database.gr/%CE%9D%CE%BF%CF%83%CE%BF%CE%BA%CE%BF%CE%BC%CE%B5%CE%AF%CE%B1/%CE%91%CE%B8%CE%AE%CE%BD%CE%B1/%CE%A0%CE%B1%CE%BC%CE%BC%CE%B1%CE%BA%CE%AC%CF%81%CE%B9%CF%83%CF%84%CE%BF%CF%82" TargetMode="External"/><Relationship Id="rId9" Type="http://schemas.openxmlformats.org/officeDocument/2006/relationships/hyperlink" Target="http://www.e-database.gr/%CE%9D%CE%BF%CF%83%CE%BF%CE%BA%CE%BF%CE%BC%CE%B5%CE%AF%CE%B1/%CE%91%CE%B8%CE%AE%CE%BD%CE%B1/%CE%A3%CF%89%CF%84%CE%B7%CF%81%CE%AF%CE%B1"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e-database.gr/%CE%9D%CE%BF%CF%83%CE%BF%CE%BA%CE%BF%CE%BC%CE%B5%CE%AF%CE%B1/%CE%A1%CE%AD%CE%B8%CF%85%CE%BC%CE%BD%CE%BF/%CE%93%CE%B5%CE%BD%CE%B9%CE%BA%CF%8C_%CE%9D%CE%BF%CF%83%CE%BF%CE%BA%CE%BF%CE%BC%CE%B5%CE%AF%CE%BF_%CE%A1%CE%B5%CE%B8%CF%8D%CE%BC%CE%BD%CE%BF%CF%85" TargetMode="External"/><Relationship Id="rId3" Type="http://schemas.openxmlformats.org/officeDocument/2006/relationships/hyperlink" Target="http://www.e-database.gr/%CE%9D%CE%BF%CF%83%CE%BF%CE%BA%CE%BF%CE%BC%CE%B5%CE%AF%CE%B1/%CE%A7%CE%B1%CE%BD%CE%B9%CE%AC/%CE%86%CE%B3%CE%B9%CE%BF%CF%82_%CE%93%CE%B5%CF%8E%CF%81%CE%B3%CE%B9%CE%BF%CF%82" TargetMode="External"/><Relationship Id="rId7" Type="http://schemas.openxmlformats.org/officeDocument/2006/relationships/hyperlink" Target="http://www.e-database.gr/%CE%9D%CE%BF%CF%83%CE%BF%CE%BA%CE%BF%CE%BC%CE%B5%CE%AF%CE%B1/%CE%9B%CE%B1%CF%83%CE%AF%CE%B8%CE%B9/%CE%93%CE%B5%CE%BD%CE%B9%CE%BA%CF%8C_%CE%9D%CE%BF%CF%83%CE%BF%CE%BA%CE%BF%CE%BC%CE%B5%CE%AF%CE%BF_%CE%91%CE%B3%CE%AF%CE%BF%CF%85_%CE%9D%CE%B9%CE%BA%CE%BF%CE%BB%CE%AC%CE%BF%CF%85"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B%CE%B1%CF%83%CE%AF%CE%B8%CE%B9/%CE%93%CE%B5%CE%BD%CE%B9%CE%BA%CF%8C_%CE%9D%CE%BF%CF%83%CE%BF%CE%BA%CE%BF%CE%BC%CE%B5%CE%AF%CE%BF_-_%CE%9A.%CE%A5._%CE%A3%CE%B7%CF%84%CE%B5%CE%AF%CE%B1%CF%82" TargetMode="External"/><Relationship Id="rId11" Type="http://schemas.openxmlformats.org/officeDocument/2006/relationships/hyperlink" Target="http://www.e-database.gr/%CE%9D%CE%BF%CF%83%CE%BF%CE%BA%CE%BF%CE%BC%CE%B5%CE%AF%CE%B1/%CE%97%CF%81%CE%AC%CE%BA%CE%BB%CE%B5%CE%B9%CE%BF/%CE%A0%CE%95_%CE%A0%CE%91%CE%93%CE%9D%CE%97" TargetMode="External"/><Relationship Id="rId5" Type="http://schemas.openxmlformats.org/officeDocument/2006/relationships/hyperlink" Target="http://www.e-database.gr/%CE%9D%CE%BF%CF%83%CE%BF%CE%BA%CE%BF%CE%BC%CE%B5%CE%AF%CE%B1/%CE%9B%CE%B1%CF%83%CE%AF%CE%B8%CE%B9/%CE%93%CE%B5%CE%BD%CE%B9%CE%BA%CF%8C_%CE%9D%CE%BF%CF%83%CE%BF%CE%BA%CE%BF%CE%BC%CE%B5%CE%AF%CE%BF_-_%CE%9A.%CE%A5._%CE%99%CE%B5%CF%81%CE%AC%CF%80%CE%B5%CF%84%CF%81%CE%B1%CF%82" TargetMode="External"/><Relationship Id="rId10" Type="http://schemas.openxmlformats.org/officeDocument/2006/relationships/hyperlink" Target="http://www.e-database.gr/%CE%9D%CE%BF%CF%83%CE%BF%CE%BA%CE%BF%CE%BC%CE%B5%CE%AF%CE%B1/%CE%A7%CE%B1%CE%BD%CE%B9%CE%AC/%CE%98%CE%B5%CF%81%CE%B1%CF%80%CE%B5%CF%85%CF%84%CE%AE%CF%81%CE%B9%CE%BF_%CE%A8%CF%85%CF%87%CE%B9%CE%BA%CF%8E%CE%BD_%CE%A0%CE%B1%CE%B8%CE%AE%CF%83%CE%B5%CF%89%CE%BD_%CE%A7%CE%B1%CE%BD%CE%AF%CF%89%CE%BD" TargetMode="External"/><Relationship Id="rId4" Type="http://schemas.openxmlformats.org/officeDocument/2006/relationships/hyperlink" Target="http://www.e-database.gr/%CE%9D%CE%BF%CF%83%CE%BF%CE%BA%CE%BF%CE%BC%CE%B5%CE%AF%CE%B1/%CE%97%CF%81%CE%AC%CE%BA%CE%BB%CE%B5%CE%B9%CE%BF/%CE%92%CE%B5%CE%BD%CE%B9%CE%B6%CE%AD%CE%BB%CE%B5%CE%B9%CE%BF_-_%CE%A0%CE%B1%CE%BD%CE%AC%CE%BD%CE%B5%CE%B9%CE%BF" TargetMode="External"/><Relationship Id="rId9" Type="http://schemas.openxmlformats.org/officeDocument/2006/relationships/hyperlink" Target="http://www.e-database.gr/%CE%9D%CE%BF%CF%83%CE%BF%CE%BA%CE%BF%CE%BC%CE%B5%CE%AF%CE%B1/%CE%9B%CE%B1%CF%83%CE%AF%CE%B8%CE%B9/%CE%94%CE%B9%CE%B1%CE%BB%CF%85%CE%BD%CE%AC%CE%BA%CE%B5%CE%B9%CE%B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e-database.gr/%CE%9D%CE%BF%CF%83%CE%BF%CE%BA%CE%BF%CE%BC%CE%B5%CE%AF%CE%B1/%CE%9A%CF%85%CE%BA%CE%BB%CE%AC%CE%B4%CE%B5%CF%82/%CE%92%CE%B1%CF%81%CE%B4%CE%AC%CE%BA%CE%B5%CE%B9%CE%BF_%CE%BA%CE%B1%CE%B9_%CE%A0%CF%81%CF%8E%CE%B9%CE%BF" TargetMode="External"/><Relationship Id="rId7" Type="http://schemas.openxmlformats.org/officeDocument/2006/relationships/hyperlink" Target="http://www.e-database.gr/%CE%9D%CE%BF%CF%83%CE%BF%CE%BA%CE%BF%CE%BC%CE%B5%CE%AF%CE%B1/%CE%94%CF%89%CE%B4%CE%B5%CE%BA%CE%AC%CE%BD%CE%B7%CF%83%CE%B1/%CE%9A%CF%81%CE%B1%CF%84%CE%B9%CE%BA%CF%8C_%CE%98%CE%B5%CF%81%CE%B1%CF%80%CE%B5%CF%85%CF%84%CE%AE%CF%81%CE%B9%CE%BF_-_%CE%9A.%CE%A5._%CE%9B%CE%AD%CF%81%CE%BF%CF%85"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4%CF%89%CE%B4%CE%B5%CE%BA%CE%AC%CE%BD%CE%B7%CF%83%CE%B1/%CE%93%CE%B5%CE%BD%CE%B9%CE%BA%CF%8C_%CE%9D%CE%BF%CF%83%CE%BF%CE%BA%CE%BF%CE%BC%CE%B5%CE%AF%CE%BF_%CE%A1%CF%8C%CE%B4%CE%BF%CF%85" TargetMode="External"/><Relationship Id="rId5" Type="http://schemas.openxmlformats.org/officeDocument/2006/relationships/hyperlink" Target="http://www.e-database.gr/%CE%9D%CE%BF%CF%83%CE%BF%CE%BA%CE%BF%CE%BC%CE%B5%CE%AF%CE%B1/%CE%94%CF%89%CE%B4%CE%B5%CE%BA%CE%AC%CE%BD%CE%B7%CF%83%CE%B1/%CE%93%CE%B5%CE%BD%CE%B9%CE%BA%CF%8C_%CE%9D%CE%BF%CF%83%CE%BF%CE%BA%CE%BF%CE%BC%CE%B5%CE%AF%CE%BF_%CE%9A%CF%89" TargetMode="External"/><Relationship Id="rId4" Type="http://schemas.openxmlformats.org/officeDocument/2006/relationships/hyperlink" Target="http://www.e-database.gr/%CE%9D%CE%BF%CF%83%CE%BF%CE%BA%CE%BF%CE%BC%CE%B5%CE%AF%CE%B1/%CE%94%CF%89%CE%B4%CE%B5%CE%BA%CE%AC%CE%BD%CE%B7%CF%83%CE%B1/%CE%92%CE%BF%CF%85%CE%B2%CE%AC%CE%BB%CE%B5%CE%B9%CE%BF"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e-database.gr/%CE%9D%CE%BF%CF%83%CE%BF%CE%BA%CE%BF%CE%BC%CE%B5%CE%AF%CE%B1/%CE%9C%CE%B5%CF%83%CF%83%CE%B7%CE%BD%CE%AF%CE%B1/%CE%93%CE%B5%CE%BD%CE%B9%CE%BA%CF%8C_%CE%9D%CE%BF%CF%83%CE%BF%CE%BA%CE%BF%CE%BC%CE%B5%CE%AF%CE%BF_%CE%A0%CF%8D%CE%BB%CE%BF%CF%85" TargetMode="External"/><Relationship Id="rId3" Type="http://schemas.openxmlformats.org/officeDocument/2006/relationships/hyperlink" Target="http://www.e-database.gr/%CE%9D%CE%BF%CF%83%CE%BF%CE%BA%CE%BF%CE%BC%CE%B5%CE%AF%CE%B1/%CE%9B%CE%B1%CE%BA%CF%89%CE%BD%CE%AF%CE%B1/%CE%93%CE%B5%CE%BD%CE%B9%CE%BA%CF%8C_%CE%9D%CE%BF%CF%83%CE%BF%CE%BA%CE%BF%CE%BC%CE%B5%CE%AF%CE%BF_-_%CE%9A.%CE%A5._%CE%9C%CE%BF%CE%BB%CE%AC%CF%89%CE%BD" TargetMode="External"/><Relationship Id="rId7" Type="http://schemas.openxmlformats.org/officeDocument/2006/relationships/hyperlink" Target="http://www.e-database.gr/%CE%9D%CE%BF%CF%83%CE%BF%CE%BA%CE%BF%CE%BC%CE%B5%CE%AF%CE%B1/%CE%91%CF%81%CE%B3%CE%BF%CE%BB%CE%AF%CE%B4%CE%B1/%CE%93%CE%B5%CE%BD%CE%B9%CE%BA%CF%8C_%CE%9D%CE%BF%CF%83%CE%BF%CE%BA%CE%BF%CE%BC%CE%B5%CE%AF%CE%BF_%CE%9D%CE%B1%CF%85%CF%80%CE%BB%CE%AF%CE%BF%CF%85" TargetMode="External"/><Relationship Id="rId12" Type="http://schemas.openxmlformats.org/officeDocument/2006/relationships/hyperlink" Target="http://www.e-database.gr/%CE%9D%CE%BF%CF%83%CE%BF%CE%BA%CE%BF%CE%BC%CE%B5%CE%AF%CE%B1/%CE%91%CF%81%CE%BA%CE%B1%CE%B4%CE%AF%CE%B1/%CE%A8%CF%85%CF%87%CE%B9%CE%B1%CF%84%CF%81%CE%B9%CE%BA%CF%8C_%CE%9D%CE%BF%CF%83%CE%BF%CE%BA%CE%BF%CE%BC%CE%B5%CE%AF%CE%BF_%CE%A4%CF%81%CE%AF%CF%80%CE%BF%CE%BB%CE%B7%CF%82"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A%CE%BF%CF%81%CE%B9%CE%BD%CE%B8%CE%AF%CE%B1/%CE%93%CE%B5%CE%BD%CE%B9%CE%BA%CF%8C_%CE%9D%CE%BF%CF%83%CE%BF%CE%BA%CE%BF%CE%BC%CE%B5%CE%AF%CE%BF_%CE%9A%CE%BF%CF%81%CE%AF%CE%BD%CE%B8%CE%BF%CF%85" TargetMode="External"/><Relationship Id="rId11" Type="http://schemas.openxmlformats.org/officeDocument/2006/relationships/hyperlink" Target="http://www.e-database.gr/%CE%9D%CE%BF%CF%83%CE%BF%CE%BA%CE%BF%CE%BC%CE%B5%CE%AF%CE%B1/%CE%91%CF%81%CE%BA%CE%B1%CE%B4%CE%AF%CE%B1/%CE%A0%CE%B1%CE%BD%CE%B1%CF%81%CE%BA%CE%B1%CE%B4%CE%B9%CE%BA%CF%8C_-_%CE%95%CF%85%CE%B1%CE%B3%CE%B3%CE%B5%CE%BB%CE%AF%CF%83%CF%84%CF%81%CE%B9%CE%B1" TargetMode="External"/><Relationship Id="rId5" Type="http://schemas.openxmlformats.org/officeDocument/2006/relationships/hyperlink" Target="http://www.e-database.gr/%CE%9D%CE%BF%CF%83%CE%BF%CE%BA%CE%BF%CE%BC%CE%B5%CE%AF%CE%B1/%CE%9C%CE%B5%CF%83%CF%83%CE%B7%CE%BD%CE%AF%CE%B1/%CE%93%CE%B5%CE%BD%CE%B9%CE%BA%CF%8C_%CE%9D%CE%BF%CF%83%CE%BF%CE%BA%CE%BF%CE%BC%CE%B5%CE%AF%CE%BF_%CE%9A%CE%B1%CE%BB%CE%B1%CE%BC%CE%AC%CF%84%CE%B1%CF%82" TargetMode="External"/><Relationship Id="rId10" Type="http://schemas.openxmlformats.org/officeDocument/2006/relationships/hyperlink" Target="http://www.e-database.gr/%CE%9D%CE%BF%CF%83%CE%BF%CE%BA%CE%BF%CE%BC%CE%B5%CE%AF%CE%B1/%CE%9C%CE%B5%CF%83%CF%83%CE%B7%CE%BD%CE%AF%CE%B1/%CE%9D%CE%BF%CF%83%CE%BF%CE%BA%CE%BF%CE%BC%CE%B5%CE%AF%CE%BF_-_%CE%9A.%CE%A5._%CE%9A%CF%85%CF%80%CE%B1%CF%81%CE%B9%CF%83%CF%83%CE%AF%CE%B1%CF%82" TargetMode="External"/><Relationship Id="rId4" Type="http://schemas.openxmlformats.org/officeDocument/2006/relationships/hyperlink" Target="http://www.e-database.gr/%CE%9D%CE%BF%CF%83%CE%BF%CE%BA%CE%BF%CE%BC%CE%B5%CE%AF%CE%B1/%CE%91%CF%81%CE%B3%CE%BF%CE%BB%CE%AF%CE%B4%CE%B1/%CE%93%CE%B5%CE%BD%CE%B9%CE%BA%CF%8C_%CE%9D%CE%BF%CF%83%CE%BF%CE%BA%CE%BF%CE%BC%CE%B5%CE%AF%CE%BF_%CE%86%CF%81%CE%B3%CE%BF%CF%85%CF%82" TargetMode="External"/><Relationship Id="rId9" Type="http://schemas.openxmlformats.org/officeDocument/2006/relationships/hyperlink" Target="http://www.e-database.gr/%CE%9D%CE%BF%CF%83%CE%BF%CE%BA%CE%BF%CE%BC%CE%B5%CE%AF%CE%B1/%CE%9B%CE%B1%CE%BA%CF%89%CE%BD%CE%AF%CE%B1/%CE%93%CE%B5%CE%BD%CE%B9%CE%BA%CF%8C_%CE%9D%CE%BF%CF%83%CE%BF%CE%BA%CE%BF%CE%BC%CE%B5%CE%AF%CE%BF_%CE%A3%CF%80%CE%AC%CF%81%CF%84%CE%B7%CF%82"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e-database.gr/%CE%9D%CE%BF%CF%83%CE%BF%CE%BA%CE%BF%CE%BC%CE%B5%CE%AF%CE%B1/%CE%A6%CE%B8%CE%B9%CF%8E%CF%84%CE%B9%CE%B4%CE%B1/%CE%93%CE%B5%CE%BD%CE%B9%CE%BA%CF%8C_%CE%9D%CE%BF%CF%83%CE%BF%CE%BA%CE%BF%CE%BC%CE%B5%CE%AF%CE%BF_%CE%9B%CE%B1%CE%BC%CE%AF%CE%B1%CF%82" TargetMode="External"/><Relationship Id="rId3" Type="http://schemas.openxmlformats.org/officeDocument/2006/relationships/hyperlink" Target="http://www.e-database.gr/%CE%9D%CE%BF%CF%83%CE%BF%CE%BA%CE%BF%CE%BC%CE%B5%CE%AF%CE%B1/%CE%95%CF%85%CF%81%CF%85%CF%84%CE%B1%CE%BD%CE%AF%CE%B1/%CE%93%CE%B5%CE%BD%CE%B9%CE%BA%CF%8C_%CE%9D%CE%BF%CE%BC%CE%B1%CF%81%CF%87%CE%B9%CE%B1%CE%BA%CF%8C_%CE%9D%CE%BF%CF%83%CE%BF%CE%BA%CE%BF%CE%BC%CE%B5%CE%AF%CE%BF_%CE%9A%CE%B1%CF%81%CF%80%CE%B5%CE%BD%CE%B7%CF%83%CE%AF%CE%BF%CF%85" TargetMode="External"/><Relationship Id="rId7" Type="http://schemas.openxmlformats.org/officeDocument/2006/relationships/hyperlink" Target="http://www.e-database.gr/%CE%9D%CE%BF%CF%83%CE%BF%CE%BA%CE%BF%CE%BC%CE%B5%CE%AF%CE%B1/%CE%95%CF%8D%CE%B2%CE%BF%CE%B9%CE%B1/%CE%93%CE%B5%CE%BD%CE%B9%CE%BA%CF%8C_%CE%9D%CE%BF%CF%83%CE%BF%CE%BA%CE%BF%CE%BC%CE%B5%CE%AF%CE%BF_%CE%9A%CE%B1%CF%81%CF%8D%CF%83%CF%84%CE%BF%CF%85"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www.e-database.gr/%CE%9D%CE%BF%CF%83%CE%BF%CE%BA%CE%BF%CE%BC%CE%B5%CE%AF%CE%B1/%CE%92%CE%BF%CE%B9%CF%89%CF%84%CE%AF%CE%B1/%CE%93%CE%B5%CE%BD%CE%B9%CE%BA%CF%8C_%CE%9D%CE%BF%CF%83%CE%BF%CE%BA%CE%BF%CE%BC%CE%B5%CE%AF%CE%BF_%CE%98%CE%AE%CE%B2%CE%B1%CF%82" TargetMode="External"/><Relationship Id="rId5" Type="http://schemas.openxmlformats.org/officeDocument/2006/relationships/hyperlink" Target="http://www.e-database.gr/%CE%9D%CE%BF%CF%83%CE%BF%CE%BA%CE%BF%CE%BC%CE%B5%CE%AF%CE%B1/%CE%A6%CF%89%CE%BA%CE%AF%CE%B4%CE%B1/%CE%93%CE%B5%CE%BD%CE%B9%CE%BA%CF%8C_%CE%9D%CE%BF%CF%83%CE%BF%CE%BA%CE%BF%CE%BC%CE%B5%CE%AF%CE%BF_%CE%86%CE%BC%CF%86%CE%B9%CF%83%CF%83%CE%B1%CF%82" TargetMode="External"/><Relationship Id="rId10" Type="http://schemas.openxmlformats.org/officeDocument/2006/relationships/hyperlink" Target="http://www.e-database.gr/%CE%9D%CE%BF%CF%83%CE%BF%CE%BA%CE%BF%CE%BC%CE%B5%CE%AF%CE%B1/%CE%95%CF%8D%CE%B2%CE%BF%CE%B9%CE%B1/%CE%9D%CE%BF%CE%BC%CE%B1%CF%81%CF%87%CE%B9%CE%B1%CE%BA%CF%8C_%CE%93%CE%B5%CE%BD%CE%B9%CE%BA%CF%8C_%CE%9D%CE%BF%CF%83%CE%BF%CE%BA%CE%BF%CE%BC%CE%B5%CE%AF%CE%BF_%CE%9A%CF%8D%CE%BC%CE%B7%CF%82" TargetMode="External"/><Relationship Id="rId4" Type="http://schemas.openxmlformats.org/officeDocument/2006/relationships/hyperlink" Target="http://www.e-database.gr/%CE%9D%CE%BF%CF%83%CE%BF%CE%BA%CE%BF%CE%BC%CE%B5%CE%AF%CE%B1/%CE%92%CE%BF%CE%B9%CF%89%CF%84%CE%AF%CE%B1/%CE%93%CE%B5%CE%BD%CE%B9%CE%BA%CF%8C_%CE%9D%CE%BF%CE%BC%CE%B1%CF%81%CF%87%CE%B9%CE%B1%CE%BA%CF%8C_%CE%9D%CE%BF%CF%83%CE%BF%CE%BA%CE%BF%CE%BC%CE%B5%CE%AF%CE%BF_%CE%9B%CE%B9%CE%B2%CE%B1%CE%B4%CE%B5%CE%B9%CE%AC%CF%82" TargetMode="External"/><Relationship Id="rId9" Type="http://schemas.openxmlformats.org/officeDocument/2006/relationships/hyperlink" Target="http://www.e-database.gr/%CE%9D%CE%BF%CF%83%CE%BF%CE%BA%CE%BF%CE%BC%CE%B5%CE%AF%CE%B1/%CE%95%CF%8D%CE%B2%CE%BF%CE%B9%CE%B1/%CE%93%CE%B5%CE%BD%CE%B9%CE%BA%CF%8C_%CE%9D%CE%BF%CF%83%CE%BF%CE%BA%CE%BF%CE%BC%CE%B5%CE%AF%CE%BF_%CE%A7%CE%B1%CE%BB%CE%BA%CE%AF%CE%B4%CE%B1%CF%82"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1 - Τίτλος"/>
          <p:cNvSpPr>
            <a:spLocks noGrp="1"/>
          </p:cNvSpPr>
          <p:nvPr>
            <p:ph type="title"/>
          </p:nvPr>
        </p:nvSpPr>
        <p:spPr>
          <a:xfrm>
            <a:off x="457200" y="685800"/>
            <a:ext cx="8229600" cy="1447800"/>
          </a:xfrm>
        </p:spPr>
        <p:txBody>
          <a:bodyPr/>
          <a:lstStyle/>
          <a:p>
            <a:r>
              <a:rPr lang="el-GR" sz="3200" b="1" i="1" smtClean="0">
                <a:solidFill>
                  <a:srgbClr val="002060"/>
                </a:solidFill>
              </a:rPr>
              <a:t>ΠΡΑΚΤΙΚΗ ΑΣΚΗΣΗ ΚΑΙ ΕΠΑΓΓΕΛΜΑΤΙΚΗ ΑΠΟΚΑΤΑΣΤΑΣΗ ΤΟΥ ΗΛΕΚΤΡΟΝΙΚΟΥ ΜΗΧΑΝΙΚΟΥ ΣΤΟΝ ΧΩΡΟ ΤΩΝ ΙΑΤΡΙΚΩΝ ΜΗΧΑΝΗΜΑΤΩΝ </a:t>
            </a:r>
            <a:r>
              <a:rPr lang="el-GR" smtClean="0">
                <a:solidFill>
                  <a:schemeClr val="bg1"/>
                </a:solidFill>
              </a:rPr>
              <a:t/>
            </a:r>
            <a:br>
              <a:rPr lang="el-GR" smtClean="0">
                <a:solidFill>
                  <a:schemeClr val="bg1"/>
                </a:solidFill>
              </a:rPr>
            </a:br>
            <a:endParaRPr lang="el-GR" smtClean="0">
              <a:solidFill>
                <a:schemeClr val="bg1"/>
              </a:solidFill>
            </a:endParaRPr>
          </a:p>
        </p:txBody>
      </p:sp>
      <p:pic>
        <p:nvPicPr>
          <p:cNvPr id="2051" name="3 - Θέση περιεχομένου" descr="biomedical-engineering-banner (1).jpg"/>
          <p:cNvPicPr>
            <a:picLocks noGrp="1" noChangeAspect="1"/>
          </p:cNvPicPr>
          <p:nvPr>
            <p:ph idx="1"/>
          </p:nvPr>
        </p:nvPicPr>
        <p:blipFill>
          <a:blip r:embed="rId2" cstate="print"/>
          <a:srcRect/>
          <a:stretch>
            <a:fillRect/>
          </a:stretch>
        </p:blipFill>
        <p:spPr>
          <a:xfrm>
            <a:off x="152400" y="2209800"/>
            <a:ext cx="8763000" cy="4495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βιβλίο"/>
          <p:cNvPicPr>
            <a:picLocks noChangeAspect="1" noChangeArrowheads="1"/>
          </p:cNvPicPr>
          <p:nvPr/>
        </p:nvPicPr>
        <p:blipFill>
          <a:blip r:embed="rId3" cstate="print">
            <a:lum bright="40000"/>
          </a:blip>
          <a:srcRect/>
          <a:stretch>
            <a:fillRect/>
          </a:stretch>
        </p:blipFill>
        <p:spPr bwMode="auto">
          <a:xfrm>
            <a:off x="0" y="485775"/>
            <a:ext cx="9144000" cy="5791200"/>
          </a:xfrm>
          <a:prstGeom prst="rect">
            <a:avLst/>
          </a:prstGeom>
          <a:noFill/>
          <a:ln w="9525">
            <a:noFill/>
            <a:miter lim="800000"/>
            <a:headEnd/>
            <a:tailEnd/>
          </a:ln>
        </p:spPr>
      </p:pic>
      <p:sp>
        <p:nvSpPr>
          <p:cNvPr id="11267" name="Rectangle 4"/>
          <p:cNvSpPr>
            <a:spLocks noChangeArrowheads="1"/>
          </p:cNvSpPr>
          <p:nvPr/>
        </p:nvSpPr>
        <p:spPr bwMode="auto">
          <a:xfrm>
            <a:off x="209329338" y="3178175"/>
            <a:ext cx="254000" cy="503238"/>
          </a:xfrm>
          <a:prstGeom prst="rect">
            <a:avLst/>
          </a:prstGeom>
          <a:noFill/>
          <a:ln w="9525">
            <a:noFill/>
            <a:miter lim="800000"/>
            <a:headEnd/>
            <a:tailEnd/>
          </a:ln>
        </p:spPr>
        <p:txBody>
          <a:bodyPr wrap="none" anchor="ctr">
            <a:spAutoFit/>
          </a:bodyPr>
          <a:lstStyle/>
          <a:p>
            <a:r>
              <a:rPr lang="el-GR" sz="900"/>
              <a:t>Ζ</a:t>
            </a:r>
            <a:endParaRPr lang="el-GR" sz="1100"/>
          </a:p>
          <a:p>
            <a:pPr eaLnBrk="0" hangingPunct="0"/>
            <a:endParaRPr lang="el-GR"/>
          </a:p>
        </p:txBody>
      </p:sp>
      <p:sp>
        <p:nvSpPr>
          <p:cNvPr id="11268" name="Rectangle 5"/>
          <p:cNvSpPr>
            <a:spLocks noChangeArrowheads="1"/>
          </p:cNvSpPr>
          <p:nvPr/>
        </p:nvSpPr>
        <p:spPr bwMode="auto">
          <a:xfrm>
            <a:off x="327906063" y="3178175"/>
            <a:ext cx="760412" cy="503238"/>
          </a:xfrm>
          <a:prstGeom prst="rect">
            <a:avLst/>
          </a:prstGeom>
          <a:noFill/>
          <a:ln w="9525">
            <a:noFill/>
            <a:miter lim="800000"/>
            <a:headEnd/>
            <a:tailEnd/>
          </a:ln>
        </p:spPr>
        <p:txBody>
          <a:bodyPr wrap="none" anchor="ctr">
            <a:spAutoFit/>
          </a:bodyPr>
          <a:lstStyle/>
          <a:p>
            <a:r>
              <a:rPr lang="el-GR" sz="900">
                <a:cs typeface="Arial" charset="0"/>
              </a:rPr>
              <a:t>ΕΞΑΜΗΝΟ</a:t>
            </a:r>
            <a:endParaRPr lang="el-GR" sz="1100"/>
          </a:p>
          <a:p>
            <a:pPr eaLnBrk="0" hangingPunct="0"/>
            <a:endParaRPr lang="el-GR"/>
          </a:p>
        </p:txBody>
      </p:sp>
      <p:sp>
        <p:nvSpPr>
          <p:cNvPr id="11269" name="Rectangle 6"/>
          <p:cNvSpPr>
            <a:spLocks noChangeArrowheads="1"/>
          </p:cNvSpPr>
          <p:nvPr/>
        </p:nvSpPr>
        <p:spPr bwMode="auto">
          <a:xfrm>
            <a:off x="-319522475" y="3178175"/>
            <a:ext cx="747712" cy="228600"/>
          </a:xfrm>
          <a:prstGeom prst="rect">
            <a:avLst/>
          </a:prstGeom>
          <a:noFill/>
          <a:ln w="9525">
            <a:noFill/>
            <a:miter lim="800000"/>
            <a:headEnd/>
            <a:tailEnd/>
          </a:ln>
        </p:spPr>
        <p:txBody>
          <a:bodyPr wrap="none" anchor="ctr">
            <a:spAutoFit/>
          </a:bodyPr>
          <a:lstStyle/>
          <a:p>
            <a:r>
              <a:rPr lang="el-GR" sz="900">
                <a:cs typeface="Arial" charset="0"/>
              </a:rPr>
              <a:t>ΣΠΟΥΔΩΝ</a:t>
            </a:r>
            <a:endParaRPr lang="el-GR"/>
          </a:p>
        </p:txBody>
      </p:sp>
      <p:sp>
        <p:nvSpPr>
          <p:cNvPr id="11270" name="Rectangle 7"/>
          <p:cNvSpPr>
            <a:spLocks noGrp="1" noChangeArrowheads="1"/>
          </p:cNvSpPr>
          <p:nvPr>
            <p:ph type="ctrTitle"/>
          </p:nvPr>
        </p:nvSpPr>
        <p:spPr>
          <a:xfrm>
            <a:off x="685800" y="533400"/>
            <a:ext cx="7772400" cy="6019800"/>
          </a:xfrm>
        </p:spPr>
        <p:txBody>
          <a:bodyPr/>
          <a:lstStyle/>
          <a:p>
            <a:pPr eaLnBrk="1" hangingPunct="1"/>
            <a:r>
              <a:rPr lang="el-GR" sz="2400" u="sng" smtClean="0">
                <a:solidFill>
                  <a:srgbClr val="FF0000"/>
                </a:solidFill>
              </a:rPr>
              <a:t>Ζ’  ΕΞΑΜΗΝΟ ΣΠΟΥΔΩΝ</a:t>
            </a:r>
            <a:r>
              <a:rPr lang="el-GR" sz="2000" smtClean="0"/>
              <a:t/>
            </a:r>
            <a:br>
              <a:rPr lang="el-GR" sz="2000" smtClean="0"/>
            </a:br>
            <a:r>
              <a:rPr lang="el-GR" sz="1800" smtClean="0"/>
              <a:t/>
            </a:r>
            <a:br>
              <a:rPr lang="el-GR" sz="1800" smtClean="0"/>
            </a:br>
            <a:r>
              <a:rPr lang="el-GR" sz="1800" smtClean="0"/>
              <a:t/>
            </a:r>
            <a:br>
              <a:rPr lang="el-GR" sz="1800" smtClean="0"/>
            </a:br>
            <a:r>
              <a:rPr lang="el-GR" sz="1800" smtClean="0"/>
              <a:t/>
            </a:r>
            <a:br>
              <a:rPr lang="el-GR" sz="1800" smtClean="0"/>
            </a:br>
            <a:r>
              <a:rPr lang="el-GR" sz="1800" smtClean="0"/>
              <a:t/>
            </a:r>
            <a:br>
              <a:rPr lang="el-GR" sz="1800" smtClean="0"/>
            </a:br>
            <a:r>
              <a:rPr lang="el-GR" sz="2800" smtClean="0">
                <a:solidFill>
                  <a:srgbClr val="006600"/>
                </a:solidFill>
              </a:rPr>
              <a:t>ΜΑΘΗΜΑ </a:t>
            </a:r>
            <a:r>
              <a:rPr lang="el-GR" sz="1800" smtClean="0"/>
              <a:t/>
            </a:r>
            <a:br>
              <a:rPr lang="el-GR" sz="1800" smtClean="0"/>
            </a:br>
            <a:r>
              <a:rPr lang="el-GR" sz="1800" smtClean="0"/>
              <a:t/>
            </a:r>
            <a:br>
              <a:rPr lang="el-GR" sz="1800" smtClean="0"/>
            </a:br>
            <a:r>
              <a:rPr lang="el-GR" sz="1800" smtClean="0"/>
              <a:t/>
            </a:r>
            <a:br>
              <a:rPr lang="el-GR" sz="1800" smtClean="0"/>
            </a:br>
            <a:r>
              <a:rPr lang="el-GR" sz="1800" smtClean="0"/>
              <a:t/>
            </a:r>
            <a:br>
              <a:rPr lang="el-GR" sz="1800" smtClean="0"/>
            </a:br>
            <a:r>
              <a:rPr lang="el-GR" sz="2800" b="1" smtClean="0">
                <a:solidFill>
                  <a:srgbClr val="0000FF"/>
                </a:solidFill>
              </a:rPr>
              <a:t>Ηλεκτρονικές Διατάξεις Φασματοσκοπίας</a:t>
            </a:r>
            <a:br>
              <a:rPr lang="el-GR" sz="2800" b="1" smtClean="0">
                <a:solidFill>
                  <a:srgbClr val="0000FF"/>
                </a:solidFill>
              </a:rPr>
            </a:br>
            <a:r>
              <a:rPr lang="el-GR" sz="1800" smtClean="0"/>
              <a:t/>
            </a:r>
            <a:br>
              <a:rPr lang="el-GR" sz="1800" smtClean="0"/>
            </a:br>
            <a:r>
              <a:rPr lang="el-GR" sz="1800" smtClean="0"/>
              <a:t/>
            </a:r>
            <a:br>
              <a:rPr lang="el-GR" sz="1800" smtClean="0"/>
            </a:br>
            <a:endParaRPr lang="el-GR" sz="1800" smtClean="0"/>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762000"/>
            <a:ext cx="8229600" cy="5364163"/>
          </a:xfrm>
        </p:spPr>
        <p:txBody>
          <a:bodyPr/>
          <a:lstStyle/>
          <a:p>
            <a:pPr algn="ctr" eaLnBrk="1" hangingPunct="1">
              <a:buFontTx/>
              <a:buNone/>
            </a:pPr>
            <a:r>
              <a:rPr lang="el-GR" sz="4000" smtClean="0"/>
              <a:t>   </a:t>
            </a:r>
            <a:r>
              <a:rPr lang="el-GR" sz="4000" smtClean="0">
                <a:solidFill>
                  <a:srgbClr val="990099"/>
                </a:solidFill>
              </a:rPr>
              <a:t>Σκοπός του μαθήματος είναι </a:t>
            </a:r>
            <a:r>
              <a:rPr lang="el-GR" sz="4000" smtClean="0"/>
              <a:t>η </a:t>
            </a:r>
            <a:r>
              <a:rPr lang="el-GR" sz="4000" u="sng" smtClean="0"/>
              <a:t>μελέτη,ταξινόμηση, σχεδίαση,</a:t>
            </a:r>
            <a:endParaRPr lang="el-GR" sz="4000" smtClean="0"/>
          </a:p>
          <a:p>
            <a:pPr algn="ctr" eaLnBrk="1" hangingPunct="1">
              <a:buFontTx/>
              <a:buNone/>
            </a:pPr>
            <a:r>
              <a:rPr lang="el-GR" sz="4000" smtClean="0"/>
              <a:t>   </a:t>
            </a:r>
            <a:r>
              <a:rPr lang="el-GR" sz="4000" u="sng" smtClean="0"/>
              <a:t>εγκατάσταση, χρήση, συντήρηση, τεχνική επίβλεψη, ποιοτικός έλεγχος </a:t>
            </a:r>
            <a:r>
              <a:rPr lang="el-GR" sz="4000" smtClean="0"/>
              <a:t>ηλεκτρονικών συσκευών διατάξεων φασματοσκοπίας, αναλυτικών οργάνων, </a:t>
            </a:r>
            <a:r>
              <a:rPr lang="el-GR" sz="4000" b="1" smtClean="0">
                <a:solidFill>
                  <a:srgbClr val="0000FF"/>
                </a:solidFill>
              </a:rPr>
              <a:t>ιατρικών οργάνων</a:t>
            </a:r>
            <a:r>
              <a:rPr lang="el-GR" sz="4000" smtClean="0"/>
              <a:t>.</a:t>
            </a: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0"/>
            <a:ext cx="9144000" cy="6629400"/>
          </a:xfrm>
        </p:spPr>
        <p:txBody>
          <a:bodyPr/>
          <a:lstStyle/>
          <a:p>
            <a:pPr eaLnBrk="1" hangingPunct="1">
              <a:buFontTx/>
              <a:buNone/>
            </a:pPr>
            <a:r>
              <a:rPr lang="el-GR" smtClean="0"/>
              <a:t>   </a:t>
            </a:r>
          </a:p>
          <a:p>
            <a:pPr eaLnBrk="1" hangingPunct="1">
              <a:buFontTx/>
              <a:buNone/>
            </a:pPr>
            <a:r>
              <a:rPr lang="el-GR" sz="4000" smtClean="0"/>
              <a:t> Διατάξεις </a:t>
            </a:r>
            <a:r>
              <a:rPr lang="el-GR" sz="4000" smtClean="0">
                <a:solidFill>
                  <a:srgbClr val="0000FF"/>
                </a:solidFill>
              </a:rPr>
              <a:t>βιοϊατρικής τεχνολογίας</a:t>
            </a:r>
            <a:r>
              <a:rPr lang="el-GR" sz="4000" smtClean="0"/>
              <a:t>, διατάξεις απαγωγής-επεξεργασίας </a:t>
            </a:r>
            <a:r>
              <a:rPr lang="el-GR" sz="4000" smtClean="0">
                <a:solidFill>
                  <a:srgbClr val="0000FF"/>
                </a:solidFill>
              </a:rPr>
              <a:t>βιοϊατρικού σήματος </a:t>
            </a:r>
            <a:r>
              <a:rPr lang="el-GR" sz="4000" smtClean="0"/>
              <a:t>(ηλεκτροκαρδιογράφοι, εγκεφαλογράφοι, ηλεκτρομυογράφοι) </a:t>
            </a:r>
            <a:r>
              <a:rPr lang="el-GR" sz="4000" smtClean="0">
                <a:solidFill>
                  <a:srgbClr val="0000FF"/>
                </a:solidFill>
              </a:rPr>
              <a:t>ιατρικά απεικονιστικά συστήματα </a:t>
            </a:r>
            <a:r>
              <a:rPr lang="el-GR" sz="4000" smtClean="0"/>
              <a:t>(υπέρηχοι, ακτινολογικά μηχανήματα, τομογράφοι).</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iomedical Equipment Technicial"/>
          <p:cNvPicPr>
            <a:picLocks noChangeAspect="1" noChangeArrowheads="1"/>
          </p:cNvPicPr>
          <p:nvPr/>
        </p:nvPicPr>
        <p:blipFill>
          <a:blip r:embed="rId3" cstate="print">
            <a:lum bright="30000"/>
          </a:blip>
          <a:srcRect/>
          <a:stretch>
            <a:fillRect/>
          </a:stretch>
        </p:blipFill>
        <p:spPr bwMode="auto">
          <a:xfrm>
            <a:off x="1373188" y="762000"/>
            <a:ext cx="6061075" cy="6096000"/>
          </a:xfrm>
          <a:prstGeom prst="rect">
            <a:avLst/>
          </a:prstGeom>
          <a:noFill/>
          <a:ln w="9525">
            <a:noFill/>
            <a:miter lim="800000"/>
            <a:headEnd/>
            <a:tailEnd/>
          </a:ln>
        </p:spPr>
      </p:pic>
      <p:sp>
        <p:nvSpPr>
          <p:cNvPr id="15363" name="Rectangle 5"/>
          <p:cNvSpPr>
            <a:spLocks noChangeArrowheads="1"/>
          </p:cNvSpPr>
          <p:nvPr/>
        </p:nvSpPr>
        <p:spPr bwMode="auto">
          <a:xfrm>
            <a:off x="1295400" y="152400"/>
            <a:ext cx="6810375" cy="862013"/>
          </a:xfrm>
          <a:prstGeom prst="rect">
            <a:avLst/>
          </a:prstGeom>
          <a:noFill/>
          <a:ln w="9525">
            <a:noFill/>
            <a:miter lim="800000"/>
            <a:headEnd/>
            <a:tailEnd/>
          </a:ln>
        </p:spPr>
        <p:txBody>
          <a:bodyPr wrap="none" anchor="ctr">
            <a:spAutoFit/>
          </a:bodyPr>
          <a:lstStyle/>
          <a:p>
            <a:pPr>
              <a:tabLst>
                <a:tab pos="457200" algn="l"/>
              </a:tabLst>
            </a:pPr>
            <a:r>
              <a:rPr lang="en-US" sz="3200">
                <a:cs typeface="Times New Roman" pitchFamily="18" charset="0"/>
              </a:rPr>
              <a:t> </a:t>
            </a:r>
            <a:r>
              <a:rPr lang="el-GR" sz="3200">
                <a:cs typeface="Times New Roman" pitchFamily="18" charset="0"/>
              </a:rPr>
              <a:t>Τι είναι Βιοϊατρική Τεχνολογία (ΒΙΤ);</a:t>
            </a:r>
            <a:endParaRPr lang="el-GR"/>
          </a:p>
          <a:p>
            <a:pPr eaLnBrk="0" hangingPunct="0">
              <a:tabLst>
                <a:tab pos="457200" algn="l"/>
              </a:tabLst>
            </a:pP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body" idx="1"/>
          </p:nvPr>
        </p:nvSpPr>
        <p:spPr>
          <a:xfrm>
            <a:off x="533400" y="685800"/>
            <a:ext cx="8229600" cy="5334000"/>
          </a:xfrm>
        </p:spPr>
        <p:txBody>
          <a:bodyPr/>
          <a:lstStyle/>
          <a:p>
            <a:pPr algn="just" eaLnBrk="1" hangingPunct="1">
              <a:buFontTx/>
              <a:buNone/>
            </a:pPr>
            <a:r>
              <a:rPr lang="el-GR" sz="2800" b="1" smtClean="0"/>
              <a:t>         </a:t>
            </a:r>
            <a:r>
              <a:rPr lang="el-GR" sz="4800" b="1" smtClean="0">
                <a:solidFill>
                  <a:srgbClr val="990000"/>
                </a:solidFill>
              </a:rPr>
              <a:t>Bιοϊατρική Τεχνολογία</a:t>
            </a:r>
            <a:r>
              <a:rPr lang="el-GR" sz="4800" smtClean="0"/>
              <a:t> </a:t>
            </a:r>
          </a:p>
          <a:p>
            <a:pPr algn="just" eaLnBrk="1" hangingPunct="1">
              <a:buFontTx/>
              <a:buNone/>
            </a:pPr>
            <a:r>
              <a:rPr lang="el-GR" sz="2800" smtClean="0"/>
              <a:t>                                 </a:t>
            </a:r>
            <a:r>
              <a:rPr lang="el-GR" sz="4000" smtClean="0">
                <a:solidFill>
                  <a:srgbClr val="FF0000"/>
                </a:solidFill>
              </a:rPr>
              <a:t>είναι:</a:t>
            </a:r>
          </a:p>
          <a:p>
            <a:pPr algn="just" eaLnBrk="1" hangingPunct="1">
              <a:buFontTx/>
              <a:buNone/>
            </a:pPr>
            <a:endParaRPr lang="el-GR" sz="2800" smtClean="0"/>
          </a:p>
          <a:p>
            <a:pPr algn="just" eaLnBrk="1" hangingPunct="1">
              <a:buFontTx/>
              <a:buNone/>
            </a:pPr>
            <a:r>
              <a:rPr lang="el-GR" sz="3600" smtClean="0"/>
              <a:t>    οι εφαρμογές της μηχανικής, των θετικών επιστημών, και της τεχνολογίας (</a:t>
            </a:r>
            <a:r>
              <a:rPr lang="el-GR" sz="3600" u="sng" smtClean="0">
                <a:solidFill>
                  <a:srgbClr val="FF0066"/>
                </a:solidFill>
              </a:rPr>
              <a:t>με έμφαση στην αλματώδη εξέλιξη της ηλεκτρονικής</a:t>
            </a:r>
            <a:r>
              <a:rPr lang="el-GR" sz="3600" smtClean="0">
                <a:solidFill>
                  <a:srgbClr val="FF0066"/>
                </a:solidFill>
              </a:rPr>
              <a:t> </a:t>
            </a:r>
            <a:r>
              <a:rPr lang="el-GR" sz="3600" smtClean="0"/>
              <a:t>) στον τομέα της Ιατρικής.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28600" y="1017588"/>
            <a:ext cx="8686800" cy="5016500"/>
          </a:xfrm>
          <a:prstGeom prst="rect">
            <a:avLst/>
          </a:prstGeom>
          <a:noFill/>
          <a:ln w="9525">
            <a:noFill/>
            <a:miter lim="800000"/>
            <a:headEnd/>
            <a:tailEnd/>
          </a:ln>
        </p:spPr>
        <p:txBody>
          <a:bodyPr anchor="ctr">
            <a:spAutoFit/>
          </a:bodyPr>
          <a:lstStyle/>
          <a:p>
            <a:pPr algn="just"/>
            <a:r>
              <a:rPr lang="el-GR" sz="3200">
                <a:solidFill>
                  <a:srgbClr val="FF0000"/>
                </a:solidFill>
              </a:rPr>
              <a:t>Το τμήμα ΒΙΤ </a:t>
            </a:r>
            <a:r>
              <a:rPr lang="el-GR" sz="3200">
                <a:solidFill>
                  <a:srgbClr val="0000FF"/>
                </a:solidFill>
              </a:rPr>
              <a:t>εισηγείται</a:t>
            </a:r>
            <a:r>
              <a:rPr lang="el-GR" sz="3200"/>
              <a:t> για την υιοθέτηση και λήψη αποφάσεων σχετικά με την χρήση νέων τεχνολογιών στο χώρο της Βιοϊατρικής Τεχνολογίας </a:t>
            </a:r>
            <a:r>
              <a:rPr lang="el-GR" sz="3200">
                <a:solidFill>
                  <a:srgbClr val="0000FF"/>
                </a:solidFill>
              </a:rPr>
              <a:t>στο νοσοκομείο – κλινική (ιδιωτική ή δημόσια) </a:t>
            </a:r>
            <a:r>
              <a:rPr lang="el-GR" sz="3200"/>
              <a:t>παρέχοντας τις απαραίτητες πληροφορίες που αφορούν τις κλινικές εφαρμογές, την ασφάλεια και αποδοτικότητα των διαφόρων τεχνολογιών, τα χαρακτηριστικά και τις λειτουργίες των προϊόντων</a:t>
            </a:r>
            <a:r>
              <a:rPr lang="el-GR" sz="3200">
                <a:solidFill>
                  <a:srgbClr val="FF0000"/>
                </a:solidFill>
              </a:rPr>
              <a:t> </a:t>
            </a:r>
            <a:r>
              <a:rPr lang="el-GR" sz="3200" i="1" u="sng">
                <a:solidFill>
                  <a:srgbClr val="FF0000"/>
                </a:solidFill>
              </a:rPr>
              <a:t>της αγοράς ιατρικών μηχανημάτων</a:t>
            </a:r>
            <a:r>
              <a:rPr lang="el-GR" sz="3200">
                <a:solidFill>
                  <a:srgbClr val="FF0000"/>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457200" y="1752600"/>
            <a:ext cx="8305800" cy="4894263"/>
          </a:xfrm>
          <a:prstGeom prst="rect">
            <a:avLst/>
          </a:prstGeom>
          <a:noFill/>
          <a:ln w="9525">
            <a:noFill/>
            <a:miter lim="800000"/>
            <a:headEnd/>
            <a:tailEnd/>
          </a:ln>
        </p:spPr>
        <p:txBody>
          <a:bodyPr anchor="ctr">
            <a:spAutoFit/>
          </a:bodyPr>
          <a:lstStyle/>
          <a:p>
            <a:pPr algn="just"/>
            <a:r>
              <a:rPr lang="el-GR" sz="2600" dirty="0"/>
              <a:t>Στην εποχή της παγκοσμιοποίησης, της τεχνολογικής εξέλιξης και της συνεχούς ανάπτυξης της Ιατρικής, </a:t>
            </a:r>
            <a:r>
              <a:rPr lang="el-GR" sz="2600" dirty="0">
                <a:solidFill>
                  <a:srgbClr val="0000FF"/>
                </a:solidFill>
              </a:rPr>
              <a:t>η σημαντικότητα της </a:t>
            </a:r>
            <a:r>
              <a:rPr lang="el-GR" sz="2600" dirty="0" err="1">
                <a:solidFill>
                  <a:srgbClr val="0000FF"/>
                </a:solidFill>
              </a:rPr>
              <a:t>Βιοϊατρικής</a:t>
            </a:r>
            <a:r>
              <a:rPr lang="el-GR" sz="2600" dirty="0">
                <a:solidFill>
                  <a:srgbClr val="0000FF"/>
                </a:solidFill>
              </a:rPr>
              <a:t> Τεχνολογίας</a:t>
            </a:r>
            <a:r>
              <a:rPr lang="el-GR" sz="2600" dirty="0"/>
              <a:t> για την επίτευξη της αναβάθμισης </a:t>
            </a:r>
            <a:r>
              <a:rPr lang="el-GR" sz="2600" dirty="0">
                <a:solidFill>
                  <a:srgbClr val="FF0000"/>
                </a:solidFill>
              </a:rPr>
              <a:t>των παρεχόμενων υπηρεσιών Υγείας </a:t>
            </a:r>
            <a:r>
              <a:rPr lang="el-GR" sz="2600" dirty="0"/>
              <a:t>είναι αναμφισβήτητη, μιας και είναι </a:t>
            </a:r>
            <a:r>
              <a:rPr lang="el-GR" sz="2600" dirty="0">
                <a:solidFill>
                  <a:srgbClr val="FF0000"/>
                </a:solidFill>
              </a:rPr>
              <a:t>ο Τεχνολογικός Κλάδος που αποτελεί το εργαλείο στα χέρια του Ιατρού στην προσπάθεια του για θεραπεία κάθε νοσήματος.</a:t>
            </a:r>
            <a:r>
              <a:rPr lang="el-GR" sz="2600" dirty="0"/>
              <a:t> Ένας κλάδος που αναπτύσσεται με </a:t>
            </a:r>
            <a:r>
              <a:rPr lang="el-GR" sz="2600" dirty="0">
                <a:solidFill>
                  <a:srgbClr val="0000FF"/>
                </a:solidFill>
              </a:rPr>
              <a:t>ραγδαίους ρυθμούς τις τελευταίες δεκαετίες, </a:t>
            </a:r>
            <a:r>
              <a:rPr lang="el-GR" sz="2600" dirty="0"/>
              <a:t>γεγονός που έχει οδηγήσει στην αναβάθμιση-βελτίωση των ιατρικών </a:t>
            </a:r>
            <a:r>
              <a:rPr lang="el-GR" sz="2600" dirty="0" smtClean="0"/>
              <a:t>μηχανημάτων </a:t>
            </a:r>
            <a:r>
              <a:rPr lang="el-GR" sz="2600" dirty="0"/>
              <a:t>και την παραγωγή εξειδικευμένων προϊόντων για κάθε ιατρικό τομέα.</a:t>
            </a:r>
          </a:p>
        </p:txBody>
      </p:sp>
      <p:sp>
        <p:nvSpPr>
          <p:cNvPr id="18435" name="WordArt 7"/>
          <p:cNvSpPr>
            <a:spLocks noChangeArrowheads="1" noChangeShapeType="1" noTextEdit="1"/>
          </p:cNvSpPr>
          <p:nvPr/>
        </p:nvSpPr>
        <p:spPr bwMode="auto">
          <a:xfrm>
            <a:off x="0" y="381000"/>
            <a:ext cx="9144000" cy="1066800"/>
          </a:xfrm>
          <a:prstGeom prst="rect">
            <a:avLst/>
          </a:prstGeom>
        </p:spPr>
        <p:txBody>
          <a:bodyPr wrap="none" fromWordArt="1">
            <a:prstTxWarp prst="textPlain">
              <a:avLst>
                <a:gd name="adj" fmla="val 50556"/>
              </a:avLst>
            </a:prstTxWarp>
          </a:bodyPr>
          <a:lstStyle/>
          <a:p>
            <a:pPr algn="ctr"/>
            <a:r>
              <a:rPr lang="el-GR" sz="3600" kern="10">
                <a:ln w="19050">
                  <a:solidFill>
                    <a:srgbClr val="99CCFF"/>
                  </a:solidFill>
                  <a:round/>
                  <a:headEnd/>
                  <a:tailEnd/>
                </a:ln>
                <a:solidFill>
                  <a:srgbClr val="0066CC"/>
                </a:solidFill>
                <a:effectLst>
                  <a:outerShdw dist="35921" dir="2700000" algn="ctr" rotWithShape="0">
                    <a:srgbClr val="990000"/>
                  </a:outerShdw>
                </a:effectLst>
                <a:latin typeface="Impact"/>
              </a:rPr>
              <a:t>Η σημαντικότητα της Βιοϊατρικής Τεχνολογίας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 y="254000"/>
            <a:ext cx="8610600" cy="6126163"/>
          </a:xfrm>
          <a:prstGeom prst="rect">
            <a:avLst/>
          </a:prstGeom>
          <a:noFill/>
          <a:ln w="9525">
            <a:noFill/>
            <a:miter lim="800000"/>
            <a:headEnd/>
            <a:tailEnd/>
          </a:ln>
        </p:spPr>
        <p:txBody>
          <a:bodyPr anchor="ctr">
            <a:spAutoFit/>
          </a:bodyPr>
          <a:lstStyle/>
          <a:p>
            <a:pPr algn="just"/>
            <a:r>
              <a:rPr lang="el-GR" sz="2800"/>
              <a:t>Αναφερόμενοι στα Ελληνικά Νοσοκομεία, γίνεται εύκολα αντιληπτό ότι </a:t>
            </a:r>
            <a:r>
              <a:rPr lang="el-GR" sz="2800">
                <a:solidFill>
                  <a:srgbClr val="FF0066"/>
                </a:solidFill>
              </a:rPr>
              <a:t>η ύπαρξη οργανωμένων τμημάτων ΒΙΟΙΑΤΡΙΚΗΣ </a:t>
            </a:r>
            <a:r>
              <a:rPr lang="el-GR" sz="2800"/>
              <a:t>με εξειδικευμένο προσωπικό </a:t>
            </a:r>
            <a:r>
              <a:rPr lang="el-GR" sz="2800">
                <a:solidFill>
                  <a:srgbClr val="FF0000"/>
                </a:solidFill>
              </a:rPr>
              <a:t>είναι αναγκαία</a:t>
            </a:r>
            <a:r>
              <a:rPr lang="el-GR" sz="2800"/>
              <a:t>, αφού τα ιατρικά μηχανήματα έχουν ιδιαιτερότητες και απαιτεί κατάλληλες γνώσεις προκειμένου να αντιμετωπίζεται άμεσα οποιοδήποτε τεχνικό πρόβλημα προκύπτει. </a:t>
            </a:r>
          </a:p>
          <a:p>
            <a:pPr algn="just"/>
            <a:r>
              <a:rPr lang="el-GR" sz="2800"/>
              <a:t> </a:t>
            </a:r>
            <a:r>
              <a:rPr lang="el-GR" sz="2800" b="1">
                <a:solidFill>
                  <a:srgbClr val="0000FF"/>
                </a:solidFill>
              </a:rPr>
              <a:t>Είναι σημαντικό να παρέχεται </a:t>
            </a:r>
            <a:r>
              <a:rPr lang="el-GR" sz="2800" b="1" u="sng">
                <a:solidFill>
                  <a:srgbClr val="0000FF"/>
                </a:solidFill>
              </a:rPr>
              <a:t>η δυνατότητα τεχνικής υποστήριξης ανά πάσα στιγμή</a:t>
            </a:r>
            <a:r>
              <a:rPr lang="el-GR" sz="2800" b="1">
                <a:solidFill>
                  <a:srgbClr val="0000FF"/>
                </a:solidFill>
              </a:rPr>
              <a:t> για κάθε μηχάνημα του Νοσοκομείου χωρίς να παρεμποδίζεται η λειτουργία των τμημάτων, να αναβάλλονται για μεγάλο χρονικό διάστημα επεμβάσεις ή εξετάσεις και γενικά να δυσχεραίνεται η εξυπηρέτηση των πολιτών</a:t>
            </a:r>
            <a:r>
              <a:rPr lang="el-GR" sz="28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 Θέση περιεχομένου" descr="Electronic-Medical-Records.jpg"/>
          <p:cNvPicPr>
            <a:picLocks noGrp="1" noChangeAspect="1"/>
          </p:cNvPicPr>
          <p:nvPr>
            <p:ph idx="1"/>
          </p:nvPr>
        </p:nvPicPr>
        <p:blipFill>
          <a:blip r:embed="rId2" cstate="print"/>
          <a:srcRect/>
          <a:stretch>
            <a:fillRect/>
          </a:stretch>
        </p:blipFill>
        <p:spPr>
          <a:xfrm>
            <a:off x="0" y="0"/>
            <a:ext cx="9144000" cy="6858000"/>
          </a:xfrm>
        </p:spPr>
      </p:pic>
      <p:sp>
        <p:nvSpPr>
          <p:cNvPr id="5" name="4 - Ορθογώνιο"/>
          <p:cNvSpPr/>
          <p:nvPr/>
        </p:nvSpPr>
        <p:spPr>
          <a:xfrm>
            <a:off x="0" y="117693"/>
            <a:ext cx="9286908" cy="775596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l-GR" sz="4800" b="1" spc="50" dirty="0">
                <a:ln w="11430"/>
                <a:solidFill>
                  <a:srgbClr val="C00000"/>
                </a:solidFill>
                <a:effectLst>
                  <a:outerShdw blurRad="76200" dist="50800" dir="5400000" algn="tl" rotWithShape="0">
                    <a:srgbClr val="000000">
                      <a:alpha val="65000"/>
                    </a:srgbClr>
                  </a:outerShdw>
                </a:effectLst>
              </a:rPr>
              <a:t>Ο ΗΛΕΚΤΡΟΝΙΚΟΣ ΜΗΧΑΝΙΚΟΣ ΜΠΟΡΕΙ ΝΑ ΑΣΧΟΛΗΘΕΙ ΜΕ ΤΟΝ ΚΛΑΔΟ ΤΩΝ ΙΑΤΡΙΚΩΝ ΟΡΓΑΝΩΝ ΔΙΟΤΙ ΣΤΗΡΙΖΟΥΝ ΤΗΝ ΛΕΙΤΟΥΡΓΙΑ ΤΟΥΣ ΣΤΙΣ ΗΛΕΚΤΡΟΝΙΚΕΣ </a:t>
            </a:r>
            <a:r>
              <a:rPr lang="el-GR" sz="5400" b="1" spc="50" dirty="0">
                <a:ln w="11430"/>
                <a:solidFill>
                  <a:srgbClr val="C00000"/>
                </a:solidFill>
                <a:effectLst>
                  <a:outerShdw blurRad="76200" dist="50800" dir="5400000" algn="tl" rotWithShape="0">
                    <a:srgbClr val="000000">
                      <a:alpha val="65000"/>
                    </a:srgbClr>
                  </a:outerShdw>
                </a:effectLst>
              </a:rPr>
              <a:t>ΕΦΑΡΜΟΓΕΣ</a:t>
            </a:r>
          </a:p>
          <a:p>
            <a:pPr algn="ctr">
              <a:defRPr/>
            </a:pPr>
            <a:r>
              <a:rPr lang="el-GR" sz="5400" b="1" spc="50" dirty="0">
                <a:ln w="11430"/>
                <a:solidFill>
                  <a:srgbClr val="C00000"/>
                </a:solidFill>
                <a:effectLst>
                  <a:outerShdw blurRad="76200" dist="50800" dir="5400000" algn="tl" rotWithShape="0">
                    <a:srgbClr val="000000">
                      <a:alpha val="65000"/>
                    </a:srgbClr>
                  </a:outerShdw>
                </a:effectLst>
              </a:rPr>
              <a:t/>
            </a:r>
            <a:br>
              <a:rPr lang="el-GR" sz="5400" b="1" spc="50" dirty="0">
                <a:ln w="11430"/>
                <a:solidFill>
                  <a:srgbClr val="C00000"/>
                </a:solidFill>
                <a:effectLst>
                  <a:outerShdw blurRad="76200" dist="50800" dir="5400000" algn="tl" rotWithShape="0">
                    <a:srgbClr val="000000">
                      <a:alpha val="65000"/>
                    </a:srgbClr>
                  </a:outerShdw>
                </a:effectLst>
              </a:rPr>
            </a:br>
            <a:endParaRPr lang="el-GR" sz="5400" b="1"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1 - Εικόνα" descr="πιεσόμετρο.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2 - Εικόνα" descr="Biomedical Equipment Technicial.jpg"/>
          <p:cNvPicPr>
            <a:picLocks noChangeAspect="1"/>
          </p:cNvPicPr>
          <p:nvPr/>
        </p:nvPicPr>
        <p:blipFill>
          <a:blip r:embed="rId3" cstate="print">
            <a:lum bright="84000"/>
          </a:blip>
          <a:srcRect/>
          <a:stretch>
            <a:fillRect/>
          </a:stretch>
        </p:blipFill>
        <p:spPr bwMode="auto">
          <a:xfrm>
            <a:off x="1143000" y="0"/>
            <a:ext cx="6846888" cy="6858000"/>
          </a:xfrm>
          <a:prstGeom prst="rect">
            <a:avLst/>
          </a:prstGeom>
          <a:noFill/>
          <a:ln w="9525">
            <a:noFill/>
            <a:miter lim="800000"/>
            <a:headEnd/>
            <a:tailEnd/>
          </a:ln>
        </p:spPr>
      </p:pic>
      <p:sp>
        <p:nvSpPr>
          <p:cNvPr id="3075" name="4 - Θέση περιεχομένου"/>
          <p:cNvSpPr>
            <a:spLocks noGrp="1"/>
          </p:cNvSpPr>
          <p:nvPr>
            <p:ph idx="1"/>
          </p:nvPr>
        </p:nvSpPr>
        <p:spPr>
          <a:xfrm>
            <a:off x="609600" y="990600"/>
            <a:ext cx="8229600" cy="4648200"/>
          </a:xfrm>
        </p:spPr>
        <p:txBody>
          <a:bodyPr/>
          <a:lstStyle/>
          <a:p>
            <a:pPr algn="ctr" eaLnBrk="1" hangingPunct="1">
              <a:buFontTx/>
              <a:buNone/>
            </a:pPr>
            <a:endParaRPr lang="el-GR" b="1" smtClean="0"/>
          </a:p>
          <a:p>
            <a:pPr algn="ctr" eaLnBrk="1" hangingPunct="1">
              <a:buFontTx/>
              <a:buNone/>
            </a:pPr>
            <a:endParaRPr lang="el-GR" b="1" smtClean="0"/>
          </a:p>
          <a:p>
            <a:pPr algn="ctr" eaLnBrk="1" hangingPunct="1">
              <a:buFontTx/>
              <a:buNone/>
            </a:pPr>
            <a:r>
              <a:rPr lang="el-GR" sz="3600" b="1" i="1" smtClean="0">
                <a:solidFill>
                  <a:srgbClr val="0000FF"/>
                </a:solidFill>
              </a:rPr>
              <a:t>ΗΛΕΚΤΡΟΝΙΚΟΣ ΜΗΧΑΝΙΚΟΣ ΤΕ</a:t>
            </a:r>
          </a:p>
          <a:p>
            <a:pPr algn="ctr" eaLnBrk="1" hangingPunct="1">
              <a:buFontTx/>
              <a:buNone/>
            </a:pPr>
            <a:r>
              <a:rPr lang="el-GR" b="1" smtClean="0"/>
              <a:t>Μανώλης Κακλιδάκης</a:t>
            </a:r>
          </a:p>
          <a:p>
            <a:pPr algn="ctr" eaLnBrk="1" hangingPunct="1">
              <a:buFontTx/>
              <a:buNone/>
            </a:pPr>
            <a:endParaRPr lang="el-GR" b="1" smtClean="0"/>
          </a:p>
          <a:p>
            <a:pPr algn="ctr" eaLnBrk="1" hangingPunct="1">
              <a:buFontTx/>
              <a:buNone/>
            </a:pPr>
            <a:r>
              <a:rPr lang="el-GR" b="1" smtClean="0">
                <a:solidFill>
                  <a:srgbClr val="008000"/>
                </a:solidFill>
              </a:rPr>
              <a:t>ΑΠΟΦΟΙΤΟΣ ΣΤΕΦ, ΤΜΗΜΑ ΗΛΕΚΤΡΟΝΙΚΗΣ</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διαφανοσκόπιο"/>
          <p:cNvPicPr>
            <a:picLocks noChangeAspect="1" noChangeArrowheads="1"/>
          </p:cNvPicPr>
          <p:nvPr/>
        </p:nvPicPr>
        <p:blipFill>
          <a:blip r:embed="rId3" cstate="print"/>
          <a:srcRect/>
          <a:stretch>
            <a:fillRect/>
          </a:stretch>
        </p:blipFill>
        <p:spPr bwMode="auto">
          <a:xfrm>
            <a:off x="1447800" y="0"/>
            <a:ext cx="6245225" cy="6858000"/>
          </a:xfrm>
          <a:prstGeom prst="rect">
            <a:avLst/>
          </a:prstGeom>
          <a:noFill/>
          <a:ln w="9525">
            <a:noFill/>
            <a:miter lim="800000"/>
            <a:headEnd/>
            <a:tailEnd/>
          </a:ln>
        </p:spPr>
      </p:pic>
      <p:sp>
        <p:nvSpPr>
          <p:cNvPr id="21507" name="Text Box 4"/>
          <p:cNvSpPr txBox="1">
            <a:spLocks noChangeArrowheads="1"/>
          </p:cNvSpPr>
          <p:nvPr/>
        </p:nvSpPr>
        <p:spPr bwMode="auto">
          <a:xfrm rot="-5400000">
            <a:off x="-2566193" y="3101181"/>
            <a:ext cx="6172200" cy="579437"/>
          </a:xfrm>
          <a:prstGeom prst="rect">
            <a:avLst/>
          </a:prstGeom>
          <a:noFill/>
          <a:ln w="9525">
            <a:noFill/>
            <a:miter lim="800000"/>
            <a:headEnd/>
            <a:tailEnd/>
          </a:ln>
        </p:spPr>
        <p:txBody>
          <a:bodyPr>
            <a:spAutoFit/>
          </a:bodyPr>
          <a:lstStyle/>
          <a:p>
            <a:pPr>
              <a:spcBef>
                <a:spcPct val="50000"/>
              </a:spcBef>
            </a:pPr>
            <a:r>
              <a:rPr lang="el-GR" sz="3200"/>
              <a:t>   </a:t>
            </a:r>
            <a:r>
              <a:rPr lang="el-GR" sz="3200" i="1">
                <a:solidFill>
                  <a:srgbClr val="0000FF"/>
                </a:solidFill>
              </a:rPr>
              <a:t>ΙΑΤΡΙΚΟ ΔΙΑΦΑΝΟΣΚΟΠΙΟ</a:t>
            </a:r>
          </a:p>
        </p:txBody>
      </p:sp>
      <p:sp>
        <p:nvSpPr>
          <p:cNvPr id="21508" name="WordArt 5"/>
          <p:cNvSpPr>
            <a:spLocks noChangeArrowheads="1" noChangeShapeType="1" noTextEdit="1"/>
          </p:cNvSpPr>
          <p:nvPr/>
        </p:nvSpPr>
        <p:spPr bwMode="auto">
          <a:xfrm rot="5400000">
            <a:off x="5391150" y="3219450"/>
            <a:ext cx="5943600" cy="571500"/>
          </a:xfrm>
          <a:prstGeom prst="rect">
            <a:avLst/>
          </a:prstGeom>
        </p:spPr>
        <p:txBody>
          <a:bodyPr wrap="none" fromWordArt="1">
            <a:prstTxWarp prst="textPlain">
              <a:avLst>
                <a:gd name="adj" fmla="val 50000"/>
              </a:avLst>
            </a:prstTxWarp>
          </a:bodyPr>
          <a:lstStyle/>
          <a:p>
            <a:pPr algn="ctr"/>
            <a:r>
              <a:rPr lang="el-GR"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ΙΑΤΡΙΚΟ ΔΙΑΦΑΝΟΣΚΟΠΙΟ</a:t>
            </a:r>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3"/>
          <p:cNvPicPr>
            <a:picLocks noChangeAspect="1" noChangeArrowheads="1"/>
          </p:cNvPicPr>
          <p:nvPr/>
        </p:nvPicPr>
        <p:blipFill>
          <a:blip r:embed="rId3" cstate="print"/>
          <a:srcRect/>
          <a:stretch>
            <a:fillRect/>
          </a:stretch>
        </p:blipFill>
        <p:spPr bwMode="auto">
          <a:xfrm>
            <a:off x="457200" y="914400"/>
            <a:ext cx="8153400" cy="2624138"/>
          </a:xfrm>
          <a:prstGeom prst="rect">
            <a:avLst/>
          </a:prstGeom>
          <a:noFill/>
          <a:ln w="9525">
            <a:noFill/>
            <a:miter lim="800000"/>
            <a:headEnd/>
            <a:tailEnd/>
          </a:ln>
        </p:spPr>
      </p:pic>
      <p:pic>
        <p:nvPicPr>
          <p:cNvPr id="22531" name="Picture 5" descr="4"/>
          <p:cNvPicPr>
            <a:picLocks noChangeAspect="1" noChangeArrowheads="1"/>
          </p:cNvPicPr>
          <p:nvPr/>
        </p:nvPicPr>
        <p:blipFill>
          <a:blip r:embed="rId4" cstate="print"/>
          <a:srcRect/>
          <a:stretch>
            <a:fillRect/>
          </a:stretch>
        </p:blipFill>
        <p:spPr bwMode="auto">
          <a:xfrm>
            <a:off x="381000" y="4038600"/>
            <a:ext cx="8610600" cy="21717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
          <p:cNvPicPr>
            <a:picLocks noChangeAspect="1" noChangeArrowheads="1"/>
          </p:cNvPicPr>
          <p:nvPr/>
        </p:nvPicPr>
        <p:blipFill>
          <a:blip r:embed="rId3" cstate="print"/>
          <a:srcRect/>
          <a:stretch>
            <a:fillRect/>
          </a:stretch>
        </p:blipFill>
        <p:spPr bwMode="auto">
          <a:xfrm rot="-1680971">
            <a:off x="34925" y="2071688"/>
            <a:ext cx="9144000" cy="24876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1 - Εικόνα" descr="Αναρρόφηση.jpg"/>
          <p:cNvPicPr>
            <a:picLocks noChangeAspect="1"/>
          </p:cNvPicPr>
          <p:nvPr/>
        </p:nvPicPr>
        <p:blipFill>
          <a:blip r:embed="rId3" cstate="print"/>
          <a:srcRect/>
          <a:stretch>
            <a:fillRect/>
          </a:stretch>
        </p:blipFill>
        <p:spPr bwMode="auto">
          <a:xfrm>
            <a:off x="1524000" y="0"/>
            <a:ext cx="6172200" cy="6858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1 - Εικόνα" descr="Μόνιτορ Spacelab.jpg"/>
          <p:cNvPicPr>
            <a:picLocks noChangeAspect="1"/>
          </p:cNvPicPr>
          <p:nvPr/>
        </p:nvPicPr>
        <p:blipFill>
          <a:blip r:embed="rId3" cstate="print"/>
          <a:srcRect/>
          <a:stretch>
            <a:fillRect/>
          </a:stretch>
        </p:blipFill>
        <p:spPr bwMode="auto">
          <a:xfrm>
            <a:off x="838200" y="0"/>
            <a:ext cx="7620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1 - Εικόνα" descr="φυγόκεντρος.jpg"/>
          <p:cNvPicPr>
            <a:picLocks noChangeAspect="1"/>
          </p:cNvPicPr>
          <p:nvPr/>
        </p:nvPicPr>
        <p:blipFill>
          <a:blip r:embed="rId3" cstate="print"/>
          <a:srcRect/>
          <a:stretch>
            <a:fillRect/>
          </a:stretch>
        </p:blipFill>
        <p:spPr bwMode="auto">
          <a:xfrm>
            <a:off x="0" y="3175"/>
            <a:ext cx="9144000" cy="6851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P2280028_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P2280026_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P2280031_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 Θέση περιεχομένου"/>
          <p:cNvSpPr>
            <a:spLocks noGrp="1"/>
          </p:cNvSpPr>
          <p:nvPr>
            <p:ph idx="1"/>
          </p:nvPr>
        </p:nvSpPr>
        <p:spPr>
          <a:xfrm>
            <a:off x="457200" y="914400"/>
            <a:ext cx="8229600" cy="5059363"/>
          </a:xfrm>
        </p:spPr>
        <p:txBody>
          <a:bodyPr/>
          <a:lstStyle/>
          <a:p>
            <a:pPr>
              <a:buFontTx/>
              <a:buNone/>
            </a:pPr>
            <a:r>
              <a:rPr lang="el-GR" b="1" smtClean="0">
                <a:solidFill>
                  <a:srgbClr val="0000FF"/>
                </a:solidFill>
              </a:rPr>
              <a:t>      Η ΣΧΟΛΗ ΠΟΥ ΑΠΟΦΑΣΙΣΑΤΕ ΝΑ    </a:t>
            </a:r>
          </a:p>
          <a:p>
            <a:pPr>
              <a:buFontTx/>
              <a:buNone/>
            </a:pPr>
            <a:r>
              <a:rPr lang="el-GR" b="1" smtClean="0">
                <a:solidFill>
                  <a:srgbClr val="0000FF"/>
                </a:solidFill>
              </a:rPr>
              <a:t>   </a:t>
            </a:r>
          </a:p>
          <a:p>
            <a:pPr>
              <a:buFontTx/>
              <a:buNone/>
            </a:pPr>
            <a:r>
              <a:rPr lang="el-GR" b="1" smtClean="0">
                <a:solidFill>
                  <a:srgbClr val="0000FF"/>
                </a:solidFill>
              </a:rPr>
              <a:t>   ΑΚΟΛΟΥΘΗΣΕΤΕ  ΘΕΩΡΕΙΤΑΙ ΩΣ ΜΙΑ  </a:t>
            </a:r>
          </a:p>
          <a:p>
            <a:pPr>
              <a:buFontTx/>
              <a:buNone/>
            </a:pPr>
            <a:r>
              <a:rPr lang="el-GR" b="1" smtClean="0">
                <a:solidFill>
                  <a:srgbClr val="0000FF"/>
                </a:solidFill>
              </a:rPr>
              <a:t>   </a:t>
            </a:r>
          </a:p>
          <a:p>
            <a:pPr>
              <a:buFontTx/>
              <a:buNone/>
            </a:pPr>
            <a:r>
              <a:rPr lang="el-GR" b="1" smtClean="0">
                <a:solidFill>
                  <a:srgbClr val="0000FF"/>
                </a:solidFill>
              </a:rPr>
              <a:t>    ΑΠΟ ΤΙΣ </a:t>
            </a:r>
            <a:r>
              <a:rPr lang="el-GR" b="1" smtClean="0">
                <a:solidFill>
                  <a:srgbClr val="FF0000"/>
                </a:solidFill>
              </a:rPr>
              <a:t>ΠΛΕΟΝ ΑΞΙΟΛΟΓΕΣ </a:t>
            </a:r>
            <a:r>
              <a:rPr lang="el-GR" b="1" smtClean="0">
                <a:solidFill>
                  <a:srgbClr val="0000FF"/>
                </a:solidFill>
              </a:rPr>
              <a:t>ΣΤΟΝ </a:t>
            </a:r>
          </a:p>
          <a:p>
            <a:pPr>
              <a:buFontTx/>
              <a:buNone/>
            </a:pPr>
            <a:r>
              <a:rPr lang="el-GR" b="1" smtClean="0">
                <a:solidFill>
                  <a:srgbClr val="0000FF"/>
                </a:solidFill>
              </a:rPr>
              <a:t>   </a:t>
            </a:r>
          </a:p>
          <a:p>
            <a:pPr>
              <a:buFontTx/>
              <a:buNone/>
            </a:pPr>
            <a:r>
              <a:rPr lang="el-GR" b="1" smtClean="0">
                <a:solidFill>
                  <a:srgbClr val="0000FF"/>
                </a:solidFill>
              </a:rPr>
              <a:t>            ΧΩΡΟ ΤΗΣ ΤΕΧΝΟΛΟΓΙΑΣ</a:t>
            </a:r>
          </a:p>
          <a:p>
            <a:pPr>
              <a:buFontTx/>
              <a:buNone/>
            </a:pPr>
            <a:endParaRPr lang="el-GR" smtClean="0">
              <a:solidFill>
                <a:srgbClr val="0000FF"/>
              </a:solidFill>
            </a:endParaRPr>
          </a:p>
          <a:p>
            <a:pPr>
              <a:buFontTx/>
              <a:buNone/>
            </a:pPr>
            <a:endParaRPr lang="el-G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P2280019_a"/>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 Θέση περιεχομένου" descr="1390501007_kardiolita 4 private hospital in lithuania,.jpg"/>
          <p:cNvPicPr>
            <a:picLocks noGrp="1" noChangeAspect="1"/>
          </p:cNvPicPr>
          <p:nvPr>
            <p:ph idx="1"/>
          </p:nvPr>
        </p:nvPicPr>
        <p:blipFill>
          <a:blip r:embed="rId2" cstate="print"/>
          <a:srcRect/>
          <a:stretch>
            <a:fillRect/>
          </a:stretch>
        </p:blipFill>
        <p:spPr>
          <a:xfrm>
            <a:off x="0" y="0"/>
            <a:ext cx="9144000" cy="6858000"/>
          </a:xfrm>
        </p:spPr>
      </p:pic>
      <p:sp>
        <p:nvSpPr>
          <p:cNvPr id="5" name="4 - Ορθογώνιο"/>
          <p:cNvSpPr/>
          <p:nvPr/>
        </p:nvSpPr>
        <p:spPr>
          <a:xfrm>
            <a:off x="714348" y="214290"/>
            <a:ext cx="71438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l-G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ΜΑΓΝΗΤΙΚΟΣ ΤΟΜΟΓΡΑΦΟΣ</a:t>
            </a:r>
          </a:p>
          <a:p>
            <a:pPr algn="ctr">
              <a:defRPr/>
            </a:pPr>
            <a:endParaRPr lang="el-G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88" y="428625"/>
            <a:ext cx="8229600" cy="6000750"/>
          </a:xfrm>
        </p:spPr>
        <p:txBody>
          <a:bodyPr>
            <a:normAutofit fontScale="40000" lnSpcReduction="20000"/>
          </a:bodyPr>
          <a:lstStyle/>
          <a:p>
            <a:pPr algn="ctr">
              <a:buFontTx/>
              <a:buNone/>
              <a:defRPr/>
            </a:pPr>
            <a:r>
              <a:rPr lang="el-GR" sz="6700" dirty="0" smtClean="0">
                <a:solidFill>
                  <a:srgbClr val="0000FF"/>
                </a:solidFill>
              </a:rPr>
              <a:t>Τα βασικά τμήματα από τα οποία αποτελείται</a:t>
            </a:r>
            <a:r>
              <a:rPr lang="en-US" sz="6700" dirty="0" smtClean="0">
                <a:solidFill>
                  <a:srgbClr val="0000FF"/>
                </a:solidFill>
              </a:rPr>
              <a:t/>
            </a:r>
            <a:br>
              <a:rPr lang="en-US" sz="6700" dirty="0" smtClean="0">
                <a:solidFill>
                  <a:srgbClr val="0000FF"/>
                </a:solidFill>
              </a:rPr>
            </a:br>
            <a:r>
              <a:rPr lang="el-GR" sz="6700" dirty="0" smtClean="0">
                <a:solidFill>
                  <a:srgbClr val="0000FF"/>
                </a:solidFill>
              </a:rPr>
              <a:t>ένας μαγνητικός τομογράφος είναι</a:t>
            </a:r>
            <a:r>
              <a:rPr lang="el-GR" sz="5800" dirty="0" smtClean="0">
                <a:solidFill>
                  <a:srgbClr val="0000FF"/>
                </a:solidFill>
              </a:rPr>
              <a:t>: </a:t>
            </a:r>
          </a:p>
          <a:p>
            <a:pPr algn="just">
              <a:buFontTx/>
              <a:buNone/>
              <a:defRPr/>
            </a:pPr>
            <a:endParaRPr lang="el-GR" sz="4500" dirty="0"/>
          </a:p>
          <a:p>
            <a:pPr algn="just">
              <a:defRPr/>
            </a:pPr>
            <a:r>
              <a:rPr lang="el-GR" sz="7000" dirty="0" smtClean="0"/>
              <a:t> </a:t>
            </a:r>
            <a:r>
              <a:rPr lang="el-GR" sz="7000" dirty="0"/>
              <a:t>Οι μαγνήτες που παράγουν τα μαγνητικά πεδία. </a:t>
            </a:r>
            <a:endParaRPr lang="el-GR" sz="7000" dirty="0" smtClean="0"/>
          </a:p>
          <a:p>
            <a:pPr algn="just">
              <a:buFontTx/>
              <a:buNone/>
              <a:defRPr/>
            </a:pPr>
            <a:endParaRPr lang="el-GR" sz="7000" dirty="0"/>
          </a:p>
          <a:p>
            <a:pPr algn="just">
              <a:defRPr/>
            </a:pPr>
            <a:r>
              <a:rPr lang="el-GR" sz="7000" dirty="0" smtClean="0"/>
              <a:t> </a:t>
            </a:r>
            <a:r>
              <a:rPr lang="el-GR" sz="7000" dirty="0">
                <a:solidFill>
                  <a:srgbClr val="7030A0"/>
                </a:solidFill>
              </a:rPr>
              <a:t>Τα πηνεία ραδιοσυχνοτήτων </a:t>
            </a:r>
            <a:r>
              <a:rPr lang="el-GR" sz="7000" dirty="0"/>
              <a:t>(RF coils) που στέλνουν και λαμβάνουν ραδιοκύματα με τρόπο παρόμοιο με την κεραία ενός ραδιοφώνου. </a:t>
            </a:r>
            <a:endParaRPr lang="el-GR" sz="7000" dirty="0" smtClean="0"/>
          </a:p>
          <a:p>
            <a:pPr algn="just">
              <a:defRPr/>
            </a:pPr>
            <a:endParaRPr lang="el-GR" sz="7000" dirty="0"/>
          </a:p>
          <a:p>
            <a:pPr algn="just">
              <a:defRPr/>
            </a:pPr>
            <a:r>
              <a:rPr lang="el-GR" sz="7000" dirty="0" smtClean="0"/>
              <a:t> </a:t>
            </a:r>
            <a:r>
              <a:rPr lang="el-GR" sz="7000" dirty="0">
                <a:solidFill>
                  <a:srgbClr val="7030A0"/>
                </a:solidFill>
              </a:rPr>
              <a:t>Ο ηλεκτρονικός υπολογιστής </a:t>
            </a:r>
            <a:r>
              <a:rPr lang="el-GR" sz="7000" dirty="0"/>
              <a:t>που υποδέχεται τα σήματα των πηνείων λήψης ραδιοσυχνοτήτων. </a:t>
            </a:r>
            <a:endParaRPr lang="el-GR" sz="7000" dirty="0" smtClean="0"/>
          </a:p>
          <a:p>
            <a:pPr algn="just">
              <a:buFontTx/>
              <a:buNone/>
              <a:defRPr/>
            </a:pPr>
            <a:endParaRPr lang="el-GR" sz="7000" dirty="0"/>
          </a:p>
          <a:p>
            <a:pPr algn="just">
              <a:defRPr/>
            </a:pPr>
            <a:r>
              <a:rPr lang="el-GR" sz="7000" dirty="0" smtClean="0"/>
              <a:t> </a:t>
            </a:r>
            <a:r>
              <a:rPr lang="el-GR" sz="7000" dirty="0">
                <a:solidFill>
                  <a:srgbClr val="7030A0"/>
                </a:solidFill>
              </a:rPr>
              <a:t>Το λογισμικό του υπολογιστή</a:t>
            </a:r>
            <a:r>
              <a:rPr lang="el-GR" sz="7000" dirty="0"/>
              <a:t> που επεξεργάζεται αυτά τα σήματα και τα μετατρέπει σε εικόνα. </a:t>
            </a:r>
          </a:p>
          <a:p>
            <a:pPr algn="just">
              <a:defRPr/>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219200"/>
          </a:xfrm>
        </p:spPr>
        <p:txBody>
          <a:bodyPr>
            <a:normAutofit fontScale="90000"/>
          </a:bodyPr>
          <a:lstStyle/>
          <a:p>
            <a:pPr>
              <a:defRPr/>
            </a:pPr>
            <a:r>
              <a:rPr lang="el-GR" dirty="0">
                <a:solidFill>
                  <a:srgbClr val="0000FF"/>
                </a:solidFill>
              </a:rPr>
              <a:t>Σχέδιο της δομής μαγνητικού τομογράφου </a:t>
            </a:r>
          </a:p>
        </p:txBody>
      </p:sp>
      <p:pic>
        <p:nvPicPr>
          <p:cNvPr id="27651" name="Picture 2"/>
          <p:cNvPicPr>
            <a:picLocks noGrp="1" noChangeAspect="1" noChangeArrowheads="1"/>
          </p:cNvPicPr>
          <p:nvPr>
            <p:ph idx="1"/>
          </p:nvPr>
        </p:nvPicPr>
        <p:blipFill>
          <a:blip r:embed="rId2" cstate="print"/>
          <a:srcRect/>
          <a:stretch>
            <a:fillRect/>
          </a:stretch>
        </p:blipFill>
        <p:spPr>
          <a:xfrm>
            <a:off x="1066800" y="1447800"/>
            <a:ext cx="6934200" cy="5410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438400" y="228600"/>
            <a:ext cx="3397250" cy="366713"/>
          </a:xfrm>
          <a:prstGeom prst="rect">
            <a:avLst/>
          </a:prstGeom>
          <a:noFill/>
          <a:ln w="9525">
            <a:noFill/>
            <a:miter lim="800000"/>
            <a:headEnd/>
            <a:tailEnd/>
          </a:ln>
        </p:spPr>
        <p:txBody>
          <a:bodyPr wrap="none" anchor="ctr">
            <a:spAutoFit/>
          </a:bodyPr>
          <a:lstStyle/>
          <a:p>
            <a:pPr algn="ctr"/>
            <a:r>
              <a:rPr lang="el-GR" b="1"/>
              <a:t>ΜΑΓΝΗΤΙΚΟΣ ΤΟΜΟΓΡΑΦΟΣ</a:t>
            </a:r>
          </a:p>
        </p:txBody>
      </p:sp>
      <p:pic>
        <p:nvPicPr>
          <p:cNvPr id="28675" name="Picture 5" descr="5"/>
          <p:cNvPicPr>
            <a:picLocks noChangeAspect="1" noChangeArrowheads="1"/>
          </p:cNvPicPr>
          <p:nvPr/>
        </p:nvPicPr>
        <p:blipFill>
          <a:blip r:embed="rId3" cstate="print"/>
          <a:srcRect/>
          <a:stretch>
            <a:fillRect/>
          </a:stretch>
        </p:blipFill>
        <p:spPr bwMode="auto">
          <a:xfrm>
            <a:off x="0" y="690563"/>
            <a:ext cx="9144000" cy="6167437"/>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381000" y="381000"/>
            <a:ext cx="8229600" cy="1143000"/>
          </a:xfrm>
        </p:spPr>
        <p:txBody>
          <a:bodyPr/>
          <a:lstStyle/>
          <a:p>
            <a:r>
              <a:rPr lang="el-GR" sz="3600" smtClean="0">
                <a:solidFill>
                  <a:srgbClr val="0000FF"/>
                </a:solidFill>
              </a:rPr>
              <a:t>Σύντομη περιγραφή της αρχής λειτουργίας μαγνητικού τομογράφου </a:t>
            </a:r>
          </a:p>
        </p:txBody>
      </p:sp>
      <p:sp>
        <p:nvSpPr>
          <p:cNvPr id="29699" name="2 - Θέση περιεχομένου"/>
          <p:cNvSpPr>
            <a:spLocks noGrp="1"/>
          </p:cNvSpPr>
          <p:nvPr>
            <p:ph idx="1"/>
          </p:nvPr>
        </p:nvSpPr>
        <p:spPr>
          <a:xfrm>
            <a:off x="0" y="1524000"/>
            <a:ext cx="9144000" cy="4983163"/>
          </a:xfrm>
        </p:spPr>
        <p:txBody>
          <a:bodyPr/>
          <a:lstStyle/>
          <a:p>
            <a:pPr>
              <a:buFontTx/>
              <a:buNone/>
            </a:pPr>
            <a:r>
              <a:rPr lang="el-GR" sz="2800" smtClean="0"/>
              <a:t>  </a:t>
            </a:r>
          </a:p>
          <a:p>
            <a:pPr>
              <a:buFontTx/>
              <a:buNone/>
            </a:pPr>
            <a:r>
              <a:rPr lang="el-GR" smtClean="0"/>
              <a:t>   Είναι ένα  διαγνωστικό μηχάνημα όπως ένα ακτινολογικό και </a:t>
            </a:r>
            <a:r>
              <a:rPr lang="el-GR" smtClean="0">
                <a:solidFill>
                  <a:srgbClr val="FF0000"/>
                </a:solidFill>
              </a:rPr>
              <a:t>στηρίζεται στον Ηλεκτρομαγνητισμό.</a:t>
            </a:r>
            <a:r>
              <a:rPr lang="el-GR" smtClean="0"/>
              <a:t> Έτσι η λειτουργία του βασίζεται σε ένα πηνίο, το οποίο δημιουργεί ένα εξαιρετικά ισχυρό μαγνητικό πεδίο όταν το διαπεράσει ηλεκτρικό ρεύμα. Αυτό το μαγνητικό πεδίο είναι ως και 100.000 φορές ισχυρότερο από το φυσικό μαγνητικό πεδίο της Γης</a:t>
            </a:r>
            <a:r>
              <a:rPr lang="el-GR" sz="280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6"/>
          <p:cNvPicPr>
            <a:picLocks noChangeAspect="1" noChangeArrowheads="1"/>
          </p:cNvPicPr>
          <p:nvPr/>
        </p:nvPicPr>
        <p:blipFill>
          <a:blip r:embed="rId3" cstate="print"/>
          <a:srcRect/>
          <a:stretch>
            <a:fillRect/>
          </a:stretch>
        </p:blipFill>
        <p:spPr bwMode="auto">
          <a:xfrm>
            <a:off x="0" y="42863"/>
            <a:ext cx="9144000" cy="6815137"/>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0"/>
            <a:ext cx="7956550" cy="641350"/>
          </a:xfrm>
          <a:prstGeom prst="rect">
            <a:avLst/>
          </a:prstGeom>
          <a:noFill/>
          <a:ln w="9525">
            <a:noFill/>
            <a:miter lim="800000"/>
            <a:headEnd/>
            <a:tailEnd/>
          </a:ln>
        </p:spPr>
        <p:txBody>
          <a:bodyPr wrap="none" anchor="ctr">
            <a:spAutoFit/>
          </a:bodyPr>
          <a:lstStyle/>
          <a:p>
            <a:pPr algn="ctr"/>
            <a:r>
              <a:rPr lang="el-GR"/>
              <a:t>*  </a:t>
            </a:r>
            <a:r>
              <a:rPr lang="en-US"/>
              <a:t>Hardware </a:t>
            </a:r>
            <a:r>
              <a:rPr lang="el-GR"/>
              <a:t>και </a:t>
            </a:r>
            <a:r>
              <a:rPr lang="en-US"/>
              <a:t>Software</a:t>
            </a:r>
            <a:r>
              <a:rPr lang="el-GR"/>
              <a:t> (λογισμικό υπολογιστών), υπηρεσίες υποστήριξης  </a:t>
            </a:r>
          </a:p>
          <a:p>
            <a:pPr algn="ctr"/>
            <a:r>
              <a:rPr lang="el-GR"/>
              <a:t>             μέσω πληροφοριακών συστημάτων</a:t>
            </a:r>
          </a:p>
        </p:txBody>
      </p:sp>
      <p:pic>
        <p:nvPicPr>
          <p:cNvPr id="31747" name="Picture 5" descr="10"/>
          <p:cNvPicPr>
            <a:picLocks noChangeAspect="1" noChangeArrowheads="1"/>
          </p:cNvPicPr>
          <p:nvPr/>
        </p:nvPicPr>
        <p:blipFill>
          <a:blip r:embed="rId3" cstate="print"/>
          <a:srcRect/>
          <a:stretch>
            <a:fillRect/>
          </a:stretch>
        </p:blipFill>
        <p:spPr bwMode="auto">
          <a:xfrm>
            <a:off x="0" y="685800"/>
            <a:ext cx="9144000" cy="615473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11"/>
          <p:cNvPicPr>
            <a:picLocks noChangeAspect="1" noChangeArrowheads="1"/>
          </p:cNvPicPr>
          <p:nvPr/>
        </p:nvPicPr>
        <p:blipFill>
          <a:blip r:embed="rId3" cstate="print"/>
          <a:srcRect/>
          <a:stretch>
            <a:fillRect/>
          </a:stretch>
        </p:blipFill>
        <p:spPr bwMode="auto">
          <a:xfrm>
            <a:off x="152400" y="838200"/>
            <a:ext cx="8763000" cy="49736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ηλεκτρόνιο"/>
          <p:cNvPicPr>
            <a:picLocks noChangeAspect="1" noChangeArrowheads="1"/>
          </p:cNvPicPr>
          <p:nvPr/>
        </p:nvPicPr>
        <p:blipFill>
          <a:blip r:embed="rId3" cstate="print">
            <a:lum bright="36000"/>
          </a:blip>
          <a:srcRect/>
          <a:stretch>
            <a:fillRect/>
          </a:stretch>
        </p:blipFill>
        <p:spPr bwMode="auto">
          <a:xfrm>
            <a:off x="1447800" y="0"/>
            <a:ext cx="6781800" cy="6858000"/>
          </a:xfrm>
          <a:prstGeom prst="rect">
            <a:avLst/>
          </a:prstGeom>
          <a:noFill/>
          <a:ln w="9525">
            <a:noFill/>
            <a:miter lim="800000"/>
            <a:headEnd/>
            <a:tailEnd/>
          </a:ln>
        </p:spPr>
      </p:pic>
      <p:sp>
        <p:nvSpPr>
          <p:cNvPr id="5123" name="Rectangle 11"/>
          <p:cNvSpPr>
            <a:spLocks noChangeArrowheads="1"/>
          </p:cNvSpPr>
          <p:nvPr/>
        </p:nvSpPr>
        <p:spPr bwMode="auto">
          <a:xfrm>
            <a:off x="1143000" y="498475"/>
            <a:ext cx="7677150" cy="646113"/>
          </a:xfrm>
          <a:prstGeom prst="rect">
            <a:avLst/>
          </a:prstGeom>
          <a:noFill/>
          <a:ln w="9525">
            <a:noFill/>
            <a:miter lim="800000"/>
            <a:headEnd/>
            <a:tailEnd/>
          </a:ln>
        </p:spPr>
        <p:txBody>
          <a:bodyPr anchor="ctr">
            <a:spAutoFit/>
          </a:bodyPr>
          <a:lstStyle/>
          <a:p>
            <a:r>
              <a:rPr lang="el-GR" sz="3600" b="1">
                <a:solidFill>
                  <a:srgbClr val="7030A0"/>
                </a:solidFill>
                <a:cs typeface="Times New Roman" pitchFamily="18" charset="0"/>
              </a:rPr>
              <a:t>ΗΛΕΚΤΡΟΝΙΚΟΙ ΜΗΧΑΝΙΚΟΙ ΤΕ</a:t>
            </a:r>
            <a:endParaRPr lang="el-GR" sz="3600">
              <a:solidFill>
                <a:srgbClr val="7030A0"/>
              </a:solidFill>
            </a:endParaRPr>
          </a:p>
        </p:txBody>
      </p:sp>
      <p:sp>
        <p:nvSpPr>
          <p:cNvPr id="5124" name="Rectangle 12"/>
          <p:cNvSpPr>
            <a:spLocks noChangeArrowheads="1"/>
          </p:cNvSpPr>
          <p:nvPr/>
        </p:nvSpPr>
        <p:spPr bwMode="auto">
          <a:xfrm>
            <a:off x="1219200" y="5006975"/>
            <a:ext cx="6705600" cy="1568450"/>
          </a:xfrm>
          <a:prstGeom prst="rect">
            <a:avLst/>
          </a:prstGeom>
          <a:noFill/>
          <a:ln w="9525">
            <a:noFill/>
            <a:miter lim="800000"/>
            <a:headEnd/>
            <a:tailEnd/>
          </a:ln>
        </p:spPr>
        <p:txBody>
          <a:bodyPr anchor="ctr">
            <a:spAutoFit/>
          </a:bodyPr>
          <a:lstStyle/>
          <a:p>
            <a:pPr algn="ctr">
              <a:buFont typeface="Symbol" pitchFamily="18" charset="2"/>
              <a:buNone/>
              <a:tabLst>
                <a:tab pos="457200" algn="l"/>
              </a:tabLst>
            </a:pPr>
            <a:r>
              <a:rPr lang="el-GR" sz="3200" b="1">
                <a:cs typeface="Times New Roman" pitchFamily="18" charset="0"/>
              </a:rPr>
              <a:t>Τα επαγγελματικά δικαιώματα των </a:t>
            </a:r>
          </a:p>
          <a:p>
            <a:pPr algn="ctr">
              <a:buFont typeface="Symbol" pitchFamily="18" charset="2"/>
              <a:buNone/>
              <a:tabLst>
                <a:tab pos="457200" algn="l"/>
              </a:tabLst>
            </a:pPr>
            <a:r>
              <a:rPr lang="el-GR" sz="3200" b="1">
                <a:cs typeface="Times New Roman" pitchFamily="18" charset="0"/>
              </a:rPr>
              <a:t>Ηλεκτρονικών Μηχανικών ΤΕ</a:t>
            </a:r>
            <a:endParaRPr lang="el-GR" sz="320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143000" y="0"/>
            <a:ext cx="6496050" cy="1190625"/>
          </a:xfrm>
          <a:prstGeom prst="rect">
            <a:avLst/>
          </a:prstGeom>
          <a:noFill/>
          <a:ln w="9525">
            <a:noFill/>
            <a:miter lim="800000"/>
            <a:headEnd/>
            <a:tailEnd/>
          </a:ln>
        </p:spPr>
        <p:txBody>
          <a:bodyPr wrap="none" anchor="ctr">
            <a:spAutoFit/>
          </a:bodyPr>
          <a:lstStyle/>
          <a:p>
            <a:pPr algn="ctr"/>
            <a:r>
              <a:rPr lang="el-GR" b="1"/>
              <a:t>Control Unit </a:t>
            </a:r>
            <a:r>
              <a:rPr lang="el-GR"/>
              <a:t>7.2.3</a:t>
            </a:r>
          </a:p>
          <a:p>
            <a:pPr algn="ctr"/>
            <a:r>
              <a:rPr lang="en-GB"/>
              <a:t>The Control Unit contains the electronic control components </a:t>
            </a:r>
            <a:endParaRPr lang="el-GR"/>
          </a:p>
          <a:p>
            <a:pPr algn="ctr"/>
            <a:r>
              <a:rPr lang="en-GB"/>
              <a:t>and consists of the Control Unit rack, </a:t>
            </a:r>
            <a:endParaRPr lang="el-GR"/>
          </a:p>
          <a:p>
            <a:pPr algn="ctr"/>
            <a:r>
              <a:rPr lang="en-GB"/>
              <a:t>Control Unit backplane, Power Supply A5131 and transformer.</a:t>
            </a:r>
          </a:p>
        </p:txBody>
      </p:sp>
      <p:pic>
        <p:nvPicPr>
          <p:cNvPr id="34819" name="Picture 5" descr="14"/>
          <p:cNvPicPr>
            <a:picLocks noChangeAspect="1" noChangeArrowheads="1"/>
          </p:cNvPicPr>
          <p:nvPr/>
        </p:nvPicPr>
        <p:blipFill>
          <a:blip r:embed="rId3" cstate="print"/>
          <a:srcRect/>
          <a:stretch>
            <a:fillRect/>
          </a:stretch>
        </p:blipFill>
        <p:spPr bwMode="auto">
          <a:xfrm>
            <a:off x="762000" y="1255713"/>
            <a:ext cx="7391400" cy="5602287"/>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676400" y="0"/>
            <a:ext cx="5276850" cy="366713"/>
          </a:xfrm>
          <a:prstGeom prst="rect">
            <a:avLst/>
          </a:prstGeom>
          <a:noFill/>
          <a:ln w="9525">
            <a:noFill/>
            <a:miter lim="800000"/>
            <a:headEnd/>
            <a:tailEnd/>
          </a:ln>
        </p:spPr>
        <p:txBody>
          <a:bodyPr wrap="none" anchor="ctr">
            <a:spAutoFit/>
          </a:bodyPr>
          <a:lstStyle/>
          <a:p>
            <a:r>
              <a:rPr lang="el-GR"/>
              <a:t>Δίκτυο διασύνδεσης και πρωτόκολλα επικοινωνίας</a:t>
            </a:r>
          </a:p>
        </p:txBody>
      </p:sp>
      <p:pic>
        <p:nvPicPr>
          <p:cNvPr id="35843" name="Picture 5"/>
          <p:cNvPicPr>
            <a:picLocks noChangeAspect="1" noChangeArrowheads="1"/>
          </p:cNvPicPr>
          <p:nvPr/>
        </p:nvPicPr>
        <p:blipFill>
          <a:blip r:embed="rId3" cstate="print"/>
          <a:srcRect/>
          <a:stretch>
            <a:fillRect/>
          </a:stretch>
        </p:blipFill>
        <p:spPr bwMode="auto">
          <a:xfrm>
            <a:off x="0" y="381000"/>
            <a:ext cx="9144000" cy="6477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4 - Εικόνα" descr="Clinac_D-Series_DHX_Illus.jpg"/>
          <p:cNvPicPr>
            <a:picLocks noChangeAspect="1"/>
          </p:cNvPicPr>
          <p:nvPr/>
        </p:nvPicPr>
        <p:blipFill>
          <a:blip r:embed="rId2" cstate="print"/>
          <a:srcRect/>
          <a:stretch>
            <a:fillRect/>
          </a:stretch>
        </p:blipFill>
        <p:spPr bwMode="auto">
          <a:xfrm>
            <a:off x="0" y="0"/>
            <a:ext cx="9144000" cy="6848475"/>
          </a:xfrm>
          <a:prstGeom prst="rect">
            <a:avLst/>
          </a:prstGeom>
          <a:noFill/>
          <a:ln w="9525">
            <a:noFill/>
            <a:miter lim="800000"/>
            <a:headEnd/>
            <a:tailEnd/>
          </a:ln>
        </p:spPr>
      </p:pic>
      <p:sp>
        <p:nvSpPr>
          <p:cNvPr id="4" name="3 - Ορθογώνιο"/>
          <p:cNvSpPr/>
          <p:nvPr/>
        </p:nvSpPr>
        <p:spPr>
          <a:xfrm>
            <a:off x="357158" y="214290"/>
            <a:ext cx="8429684"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l-GR" sz="4000" b="1" spc="50" dirty="0">
                <a:ln w="11430"/>
                <a:solidFill>
                  <a:srgbClr val="C00000"/>
                </a:solidFill>
                <a:effectLst>
                  <a:outerShdw blurRad="76200" dist="50800" dir="5400000" algn="tl" rotWithShape="0">
                    <a:srgbClr val="000000">
                      <a:alpha val="65000"/>
                    </a:srgbClr>
                  </a:outerShdw>
                </a:effectLst>
              </a:rPr>
              <a:t>ΓΡΑΜΜΙΚΟΣ    ΕΠΙΤΑΧΥΝΤΗΣ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P2280034_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P2280036_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457200" y="0"/>
            <a:ext cx="8229600" cy="1524000"/>
          </a:xfrm>
        </p:spPr>
        <p:txBody>
          <a:bodyPr/>
          <a:lstStyle/>
          <a:p>
            <a:r>
              <a:rPr lang="el-GR" sz="3200" smtClean="0">
                <a:solidFill>
                  <a:srgbClr val="0000FF"/>
                </a:solidFill>
              </a:rPr>
              <a:t>Σύντομη περιγραφή της αρχής λειτουργίας του γραμμικού επιταχυντή</a:t>
            </a:r>
          </a:p>
        </p:txBody>
      </p:sp>
      <p:sp>
        <p:nvSpPr>
          <p:cNvPr id="37891" name="2 - Θέση περιεχομένου"/>
          <p:cNvSpPr>
            <a:spLocks noGrp="1"/>
          </p:cNvSpPr>
          <p:nvPr>
            <p:ph idx="1"/>
          </p:nvPr>
        </p:nvSpPr>
        <p:spPr>
          <a:xfrm>
            <a:off x="457200" y="1295400"/>
            <a:ext cx="8229600" cy="5562600"/>
          </a:xfrm>
        </p:spPr>
        <p:txBody>
          <a:bodyPr/>
          <a:lstStyle/>
          <a:p>
            <a:pPr>
              <a:buFontTx/>
              <a:buNone/>
            </a:pPr>
            <a:r>
              <a:rPr lang="el-GR" sz="2400" smtClean="0">
                <a:solidFill>
                  <a:srgbClr val="C00000"/>
                </a:solidFill>
              </a:rPr>
              <a:t>   Είναι μια ειδική μηχανική διάταξη η οποία  επιταχύνει σωματίδια σε μεγάλες ταχύτητες, που μπορεί να φτάσουν ένα σημαντικό ποσοστό της ταχύτητας του φωτός. Επιταχύνει δέσμες φορτισμένων σωματιδίων (π.χ. </a:t>
            </a:r>
            <a:r>
              <a:rPr lang="el-GR" sz="2400" smtClean="0">
                <a:solidFill>
                  <a:srgbClr val="C00000"/>
                </a:solidFill>
                <a:hlinkClick r:id="rId2" tooltip="Πρωτόνιο"/>
              </a:rPr>
              <a:t>πρωτονίων</a:t>
            </a:r>
            <a:r>
              <a:rPr lang="el-GR" sz="2400" smtClean="0">
                <a:solidFill>
                  <a:srgbClr val="C00000"/>
                </a:solidFill>
              </a:rPr>
              <a:t> και </a:t>
            </a:r>
            <a:r>
              <a:rPr lang="el-GR" sz="2400" smtClean="0">
                <a:solidFill>
                  <a:srgbClr val="C00000"/>
                </a:solidFill>
                <a:hlinkClick r:id="rId3" tooltip="Ηλεκτρόνιο"/>
              </a:rPr>
              <a:t>ηλεκτρονίων</a:t>
            </a:r>
            <a:r>
              <a:rPr lang="el-GR" sz="2400" smtClean="0">
                <a:solidFill>
                  <a:srgbClr val="C00000"/>
                </a:solidFill>
              </a:rPr>
              <a:t>) κατά μήκος μιας τροχιάς, χρησιμοποιώντας ηλεκτρικά και μαγνητικά πεδία.</a:t>
            </a:r>
          </a:p>
          <a:p>
            <a:pPr>
              <a:buFontTx/>
              <a:buNone/>
            </a:pPr>
            <a:r>
              <a:rPr lang="el-GR" sz="2400" smtClean="0">
                <a:solidFill>
                  <a:srgbClr val="C00000"/>
                </a:solidFill>
              </a:rPr>
              <a:t> Όταν πλέον οι δέσμες των σωματιδίων αυτών αναπτύξουν πολύ μεγάλη ταχύτητα οδηγούνται σε σύγκρουση με άλλα σωματίδια καλούμενα </a:t>
            </a:r>
            <a:r>
              <a:rPr lang="el-GR" sz="2400" i="1" smtClean="0">
                <a:solidFill>
                  <a:srgbClr val="C00000"/>
                </a:solidFill>
              </a:rPr>
              <a:t>σωματίδια στόχοι, με αποτέλεσμα να δημιουργούνται άλλα σωματίδια η ακτινοβολία γ΄’ .</a:t>
            </a:r>
          </a:p>
          <a:p>
            <a:pPr>
              <a:buFontTx/>
              <a:buNone/>
            </a:pPr>
            <a:r>
              <a:rPr lang="el-GR" sz="2400" i="1" smtClean="0">
                <a:solidFill>
                  <a:srgbClr val="990099"/>
                </a:solidFill>
              </a:rPr>
              <a:t>Ο γραμμικός επιταχυντής στον τομέα της ιατρικής χρησιμοποιείται για την θεραπεία ασθενών με όγκο.       </a:t>
            </a:r>
            <a:endParaRPr lang="el-GR" sz="2400" smtClean="0">
              <a:solidFill>
                <a:srgbClr val="9900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228600" y="1222375"/>
            <a:ext cx="8686800" cy="4710113"/>
          </a:xfrm>
          <a:prstGeom prst="rect">
            <a:avLst/>
          </a:prstGeom>
          <a:noFill/>
          <a:ln w="9525">
            <a:noFill/>
            <a:miter lim="800000"/>
            <a:headEnd/>
            <a:tailEnd/>
          </a:ln>
        </p:spPr>
        <p:txBody>
          <a:bodyPr anchor="ctr">
            <a:spAutoFit/>
          </a:bodyPr>
          <a:lstStyle/>
          <a:p>
            <a:pPr algn="just"/>
            <a:endParaRPr lang="el-GR" sz="2000"/>
          </a:p>
          <a:p>
            <a:pPr algn="just"/>
            <a:r>
              <a:rPr lang="el-GR" sz="2800">
                <a:solidFill>
                  <a:srgbClr val="0000FF"/>
                </a:solidFill>
              </a:rPr>
              <a:t>Το τμήμα ΒΙΟΙΑΤΡΙΚΗΣ </a:t>
            </a:r>
            <a:r>
              <a:rPr lang="el-GR" sz="2800"/>
              <a:t>συμμετέχει στην απαραίτητη </a:t>
            </a:r>
            <a:r>
              <a:rPr lang="el-GR" sz="2800">
                <a:solidFill>
                  <a:srgbClr val="FF0000"/>
                </a:solidFill>
              </a:rPr>
              <a:t>εκπαίδευση, ενημέρωση και καθοδήγηση </a:t>
            </a:r>
            <a:r>
              <a:rPr lang="el-GR" sz="2800"/>
              <a:t>των χειριστών των ιατρικών μηχανημάτων σε θέματα ποιοτικού ελέγχου που πραγματοποιούνται από τους ίδιους  σε καθημερινή βάση, </a:t>
            </a:r>
            <a:r>
              <a:rPr lang="el-GR" sz="2800" u="sng">
                <a:solidFill>
                  <a:srgbClr val="0000FF"/>
                </a:solidFill>
              </a:rPr>
              <a:t>διεξάγει περιοδικούς ελέγχους και επισκευαστική συντήρηση των μηχανημάτων που εμπίπτουν στον χώρο των δυνατοτήτων και αρμοδιοτήτων του και παρακολουθεί την διεξαγωγή ελέγχων που πραγματοποιούνται από τρίτους φορείς</a:t>
            </a:r>
            <a:endParaRPr lang="el-GR" sz="2800" u="sng"/>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81000" y="1670050"/>
            <a:ext cx="8305800" cy="3170238"/>
          </a:xfrm>
          <a:prstGeom prst="rect">
            <a:avLst/>
          </a:prstGeom>
          <a:noFill/>
          <a:ln w="9525">
            <a:noFill/>
            <a:miter lim="800000"/>
            <a:headEnd/>
            <a:tailEnd/>
          </a:ln>
        </p:spPr>
        <p:txBody>
          <a:bodyPr anchor="ctr">
            <a:spAutoFit/>
          </a:bodyPr>
          <a:lstStyle/>
          <a:p>
            <a:pPr algn="just"/>
            <a:r>
              <a:rPr lang="el-GR" sz="4000"/>
              <a:t>Αναγκαία προϋπόθεση για την </a:t>
            </a:r>
            <a:r>
              <a:rPr lang="el-GR" sz="4000">
                <a:solidFill>
                  <a:srgbClr val="FF0000"/>
                </a:solidFill>
              </a:rPr>
              <a:t>ασφαλή, </a:t>
            </a:r>
            <a:r>
              <a:rPr lang="el-GR" sz="4000">
                <a:solidFill>
                  <a:srgbClr val="0000FF"/>
                </a:solidFill>
              </a:rPr>
              <a:t>αποδοτική,</a:t>
            </a:r>
            <a:r>
              <a:rPr lang="el-GR" sz="4000"/>
              <a:t> </a:t>
            </a:r>
            <a:r>
              <a:rPr lang="el-GR" sz="4000">
                <a:solidFill>
                  <a:srgbClr val="008000"/>
                </a:solidFill>
              </a:rPr>
              <a:t>συνεπή</a:t>
            </a:r>
          </a:p>
          <a:p>
            <a:pPr algn="just"/>
            <a:r>
              <a:rPr lang="el-GR" sz="4000"/>
              <a:t> και </a:t>
            </a:r>
            <a:r>
              <a:rPr lang="el-GR" sz="4000">
                <a:solidFill>
                  <a:srgbClr val="C00000"/>
                </a:solidFill>
              </a:rPr>
              <a:t>αδιάλειπτη λειτουργία</a:t>
            </a:r>
            <a:r>
              <a:rPr lang="el-GR" sz="4000"/>
              <a:t> των ιατρικών μηχανημάτων αποτελεί η </a:t>
            </a:r>
          </a:p>
          <a:p>
            <a:pPr algn="just"/>
            <a:r>
              <a:rPr lang="el-GR" sz="4000" b="1" u="sng">
                <a:solidFill>
                  <a:srgbClr val="FF0000"/>
                </a:solidFill>
              </a:rPr>
              <a:t>τεχνική υποστήριξή τους !</a:t>
            </a:r>
            <a:endParaRPr lang="el-GR" sz="400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457200" y="-38100"/>
            <a:ext cx="8229600" cy="6862763"/>
          </a:xfrm>
          <a:prstGeom prst="rect">
            <a:avLst/>
          </a:prstGeom>
          <a:noFill/>
          <a:ln w="9525">
            <a:noFill/>
            <a:miter lim="800000"/>
            <a:headEnd/>
            <a:tailEnd/>
          </a:ln>
        </p:spPr>
        <p:txBody>
          <a:bodyPr anchor="ctr">
            <a:spAutoFit/>
          </a:bodyPr>
          <a:lstStyle/>
          <a:p>
            <a:pPr algn="just">
              <a:tabLst>
                <a:tab pos="457200" algn="l"/>
              </a:tabLst>
            </a:pPr>
            <a:r>
              <a:rPr lang="el-GR" sz="2000">
                <a:solidFill>
                  <a:srgbClr val="0000FF"/>
                </a:solidFill>
              </a:rPr>
              <a:t>     Στα καθήκοντα ενός</a:t>
            </a:r>
            <a:r>
              <a:rPr lang="el-GR" sz="2000" b="1">
                <a:solidFill>
                  <a:srgbClr val="0000FF"/>
                </a:solidFill>
              </a:rPr>
              <a:t> μηχανικού Βιοϊατρικής </a:t>
            </a:r>
            <a:r>
              <a:rPr lang="el-GR" sz="2000">
                <a:solidFill>
                  <a:srgbClr val="0000FF"/>
                </a:solidFill>
              </a:rPr>
              <a:t>περιλαμβάνονται:</a:t>
            </a:r>
            <a:r>
              <a:rPr lang="el-GR" sz="2000" b="1">
                <a:solidFill>
                  <a:srgbClr val="0000FF"/>
                </a:solidFill>
              </a:rPr>
              <a:t> </a:t>
            </a:r>
          </a:p>
          <a:p>
            <a:pPr algn="just">
              <a:tabLst>
                <a:tab pos="457200" algn="l"/>
              </a:tabLst>
            </a:pPr>
            <a:endParaRPr lang="el-GR" sz="2000" b="1"/>
          </a:p>
          <a:p>
            <a:pPr algn="just">
              <a:tabLst>
                <a:tab pos="457200" algn="l"/>
              </a:tabLst>
            </a:pPr>
            <a:r>
              <a:rPr lang="el-GR" sz="2000">
                <a:solidFill>
                  <a:srgbClr val="C00000"/>
                </a:solidFill>
              </a:rPr>
              <a:t>* Η συνεχής ενημέρωση για τις εξελίξεις στην Βιοϊατρική αλλά και τις Ευρωπαϊκές Οδηγίες ή τα Διεθνή Πρότυπα.</a:t>
            </a:r>
          </a:p>
          <a:p>
            <a:pPr algn="just">
              <a:tabLst>
                <a:tab pos="457200" algn="l"/>
              </a:tabLst>
            </a:pPr>
            <a:r>
              <a:rPr lang="el-GR" sz="2000">
                <a:solidFill>
                  <a:srgbClr val="0000FF"/>
                </a:solidFill>
              </a:rPr>
              <a:t>* Η σωστή λειτουργία των μηχανημάτων αλλά και οι διαδικασίες ελέγχου και συντήρησης τους περιγράφεται σαφώς στις αντίστοιχες Ευρωπαϊκές Νόρμες τις οποίες είμαστε υποχρεωμένοι να τηρούμε στο μεγαλύτερο δυνατό βαθμό.</a:t>
            </a:r>
          </a:p>
          <a:p>
            <a:pPr algn="just">
              <a:tabLst>
                <a:tab pos="457200" algn="l"/>
              </a:tabLst>
            </a:pPr>
            <a:r>
              <a:rPr lang="el-GR" sz="2000">
                <a:solidFill>
                  <a:srgbClr val="FF0000"/>
                </a:solidFill>
              </a:rPr>
              <a:t>* Η οργάνωση και καθημερινή τήρηση διαδικασιών με σκοπό την απρόσκοπτη λειτουργία κάθε επιμέρους ιατρικού μηχανήματος και κατ’ επέκταση την εύρυθμη λειτουργία όλων των τμημάτων του Νοσοκομείου. </a:t>
            </a:r>
          </a:p>
          <a:p>
            <a:pPr algn="just">
              <a:tabLst>
                <a:tab pos="457200" algn="l"/>
              </a:tabLst>
            </a:pPr>
            <a:r>
              <a:rPr lang="el-GR" sz="2000">
                <a:solidFill>
                  <a:srgbClr val="006600"/>
                </a:solidFill>
              </a:rPr>
              <a:t>* Η τήρηση αρχείων, ημερολογίων, βιβλίων επισκευών και συντήρησης του ιατροτεχνολογικού εξοπλισμού</a:t>
            </a:r>
          </a:p>
          <a:p>
            <a:pPr algn="just">
              <a:tabLst>
                <a:tab pos="457200" algn="l"/>
              </a:tabLst>
            </a:pPr>
            <a:endParaRPr lang="el-GR" sz="2000"/>
          </a:p>
          <a:p>
            <a:pPr algn="just">
              <a:tabLst>
                <a:tab pos="457200" algn="l"/>
              </a:tabLst>
            </a:pPr>
            <a:r>
              <a:rPr lang="el-GR" sz="2000"/>
              <a:t>*Η παρακολούθηση του κόστους συντήρησης και των διαδικασιών προμήθειας (αξιολόγησης) και αντικατάστασης του ιατρικού εξοπλισμού.</a:t>
            </a:r>
          </a:p>
          <a:p>
            <a:pPr algn="just">
              <a:tabLst>
                <a:tab pos="457200" algn="l"/>
              </a:tabLst>
            </a:pPr>
            <a:endParaRPr lang="el-GR" sz="2000"/>
          </a:p>
          <a:p>
            <a:pPr algn="just">
              <a:tabLst>
                <a:tab pos="457200" algn="l"/>
              </a:tabLst>
            </a:pPr>
            <a:r>
              <a:rPr lang="el-GR" sz="2000">
                <a:solidFill>
                  <a:srgbClr val="FF0000"/>
                </a:solidFill>
              </a:rPr>
              <a:t>Το τμήμα της ΒΙΟΙΑΤΡΙΚΗΣ είναι αρμόδιο για τα Ιατροτεχνολογικά Προϊόντα - που υπάγονται στην οδηγία 93/42  τόσο στην επιλογή-αξιολόγηση όσο και στην παρακολούθηση τους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81000" y="0"/>
            <a:ext cx="8382000" cy="6896100"/>
          </a:xfrm>
          <a:prstGeom prst="rect">
            <a:avLst/>
          </a:prstGeom>
          <a:noFill/>
          <a:ln w="9525">
            <a:noFill/>
            <a:miter lim="800000"/>
            <a:headEnd/>
            <a:tailEnd/>
          </a:ln>
        </p:spPr>
        <p:txBody>
          <a:bodyPr anchor="ctr">
            <a:spAutoFit/>
          </a:bodyPr>
          <a:lstStyle/>
          <a:p>
            <a:pPr>
              <a:defRPr/>
            </a:pPr>
            <a:r>
              <a:rPr lang="el-GR" sz="2800" dirty="0">
                <a:solidFill>
                  <a:srgbClr val="0000FF"/>
                </a:solidFill>
              </a:rPr>
              <a:t>             Ο Μηχανικός </a:t>
            </a:r>
            <a:r>
              <a:rPr lang="el-GR" sz="2800" dirty="0" err="1">
                <a:solidFill>
                  <a:srgbClr val="0000FF"/>
                </a:solidFill>
              </a:rPr>
              <a:t>Βιοϊατρικής</a:t>
            </a:r>
            <a:r>
              <a:rPr lang="el-GR" sz="2800" dirty="0">
                <a:solidFill>
                  <a:srgbClr val="0000FF"/>
                </a:solidFill>
              </a:rPr>
              <a:t> Τεχνολογίας</a:t>
            </a:r>
          </a:p>
          <a:p>
            <a:pPr>
              <a:defRPr/>
            </a:pPr>
            <a:endParaRPr lang="el-GR" sz="2400" dirty="0"/>
          </a:p>
          <a:p>
            <a:pPr>
              <a:defRPr/>
            </a:pPr>
            <a:r>
              <a:rPr lang="el-GR" sz="2400" dirty="0"/>
              <a:t> </a:t>
            </a:r>
            <a:r>
              <a:rPr lang="el-GR" sz="2400" dirty="0">
                <a:solidFill>
                  <a:srgbClr val="FF0000"/>
                </a:solidFill>
              </a:rPr>
              <a:t>* Προβαίνει στον προληπτικό έλεγχο και στην επισκευή μιας βλάβης</a:t>
            </a:r>
          </a:p>
          <a:p>
            <a:pPr>
              <a:defRPr/>
            </a:pPr>
            <a:r>
              <a:rPr lang="el-GR" sz="2400" dirty="0"/>
              <a:t>  </a:t>
            </a:r>
            <a:r>
              <a:rPr lang="el-GR" sz="2400" dirty="0">
                <a:solidFill>
                  <a:srgbClr val="008000"/>
                </a:solidFill>
              </a:rPr>
              <a:t>* Βρίσκεται σε συνεχή επαφή με τον υπεύθυνο βλαβών, την διοίκηση, την  τεχνική υπηρεσία, την βιομηχανία και τους γιατρούς</a:t>
            </a:r>
          </a:p>
          <a:p>
            <a:pPr>
              <a:defRPr/>
            </a:pPr>
            <a:r>
              <a:rPr lang="el-GR" sz="2400" dirty="0"/>
              <a:t>  </a:t>
            </a:r>
            <a:r>
              <a:rPr lang="el-GR" sz="2400" dirty="0">
                <a:solidFill>
                  <a:schemeClr val="tx2">
                    <a:lumMod val="95000"/>
                    <a:lumOff val="5000"/>
                  </a:schemeClr>
                </a:solidFill>
              </a:rPr>
              <a:t>* Παίρνει μέρος στην διεξαγωγή διαγωνισμών αγοράς μηχανήματος /   ανταλλακτικού</a:t>
            </a:r>
          </a:p>
          <a:p>
            <a:pPr>
              <a:defRPr/>
            </a:pPr>
            <a:r>
              <a:rPr lang="el-GR" sz="2400" dirty="0"/>
              <a:t>  </a:t>
            </a:r>
          </a:p>
          <a:p>
            <a:pPr>
              <a:defRPr/>
            </a:pPr>
            <a:r>
              <a:rPr lang="el-GR" sz="2400" dirty="0">
                <a:solidFill>
                  <a:srgbClr val="990099"/>
                </a:solidFill>
              </a:rPr>
              <a:t>* Μελετάει τις προδιαγραφές των μηχανημάτων</a:t>
            </a:r>
          </a:p>
          <a:p>
            <a:pPr>
              <a:defRPr/>
            </a:pPr>
            <a:r>
              <a:rPr lang="el-GR" sz="2400" dirty="0"/>
              <a:t> </a:t>
            </a:r>
          </a:p>
          <a:p>
            <a:pPr>
              <a:defRPr/>
            </a:pPr>
            <a:r>
              <a:rPr lang="el-GR" sz="2400" dirty="0"/>
              <a:t> </a:t>
            </a:r>
            <a:r>
              <a:rPr lang="el-GR" sz="2400" dirty="0">
                <a:solidFill>
                  <a:srgbClr val="0000FF"/>
                </a:solidFill>
              </a:rPr>
              <a:t>* Μελετάει την αξιοπιστία ενός μηχανήματος</a:t>
            </a:r>
            <a:r>
              <a:rPr lang="el-GR" sz="2400" dirty="0"/>
              <a:t>.</a:t>
            </a:r>
          </a:p>
          <a:p>
            <a:pPr algn="ctr">
              <a:defRPr/>
            </a:pPr>
            <a:endParaRPr lang="el-GR" sz="2800" i="1" dirty="0">
              <a:solidFill>
                <a:srgbClr val="FF0000"/>
              </a:solidFill>
            </a:endParaRPr>
          </a:p>
          <a:p>
            <a:pPr algn="ctr">
              <a:defRPr/>
            </a:pPr>
            <a:r>
              <a:rPr lang="el-GR" sz="2800" i="1" dirty="0">
                <a:solidFill>
                  <a:srgbClr val="FF0000"/>
                </a:solidFill>
              </a:rPr>
              <a:t>Απαιτείται καλή γνώση της χρήσης</a:t>
            </a:r>
          </a:p>
          <a:p>
            <a:pPr algn="ctr">
              <a:defRPr/>
            </a:pPr>
            <a:r>
              <a:rPr lang="el-GR" sz="2800" i="1" dirty="0">
                <a:solidFill>
                  <a:srgbClr val="FF0000"/>
                </a:solidFill>
              </a:rPr>
              <a:t>ηλεκτρονικών</a:t>
            </a:r>
            <a:r>
              <a:rPr lang="el-GR" sz="2800" dirty="0">
                <a:solidFill>
                  <a:srgbClr val="FF0000"/>
                </a:solidFill>
              </a:rPr>
              <a:t> </a:t>
            </a:r>
            <a:r>
              <a:rPr lang="el-GR" sz="2800" i="1" dirty="0">
                <a:solidFill>
                  <a:srgbClr val="FF0000"/>
                </a:solidFill>
              </a:rPr>
              <a:t>και εξειδίκευση σε θέματα</a:t>
            </a:r>
          </a:p>
          <a:p>
            <a:pPr algn="ctr">
              <a:defRPr/>
            </a:pPr>
            <a:r>
              <a:rPr lang="el-GR" sz="2800" i="1" dirty="0">
                <a:solidFill>
                  <a:srgbClr val="FF0000"/>
                </a:solidFill>
              </a:rPr>
              <a:t>πληροφορικής</a:t>
            </a:r>
            <a:endParaRPr lang="el-GR" sz="2800" dirty="0"/>
          </a:p>
          <a:p>
            <a:pPr algn="ctr">
              <a:defRPr/>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 Θέση περιεχομένου"/>
          <p:cNvSpPr>
            <a:spLocks noGrp="1"/>
          </p:cNvSpPr>
          <p:nvPr>
            <p:ph idx="1"/>
          </p:nvPr>
        </p:nvSpPr>
        <p:spPr>
          <a:xfrm>
            <a:off x="304800" y="762000"/>
            <a:ext cx="8686800" cy="5715000"/>
          </a:xfrm>
        </p:spPr>
        <p:txBody>
          <a:bodyPr/>
          <a:lstStyle/>
          <a:p>
            <a:r>
              <a:rPr lang="el-GR" sz="3600" b="1" smtClean="0">
                <a:solidFill>
                  <a:srgbClr val="990099"/>
                </a:solidFill>
              </a:rPr>
              <a:t>ΕΠΑΓΓΕΛΜΑΤΙΚΑ ΔΙΚΑΙΩΜΑΤΑ ΣΤΟΝ ΧΩΡΟ ΤΩΝ ΙΑΤΡΙΚΩΝ ΜΗΧΑΝΗΜΑΤΩΝ</a:t>
            </a:r>
            <a:endParaRPr lang="en-US" sz="3600" b="1" smtClean="0">
              <a:solidFill>
                <a:srgbClr val="990099"/>
              </a:solidFill>
            </a:endParaRPr>
          </a:p>
          <a:p>
            <a:pPr>
              <a:buFontTx/>
              <a:buNone/>
            </a:pPr>
            <a:r>
              <a:rPr lang="en-US" sz="3600" b="1" smtClean="0">
                <a:solidFill>
                  <a:srgbClr val="990099"/>
                </a:solidFill>
              </a:rPr>
              <a:t>  </a:t>
            </a:r>
            <a:r>
              <a:rPr lang="el-GR" sz="3600" b="1" smtClean="0">
                <a:solidFill>
                  <a:srgbClr val="0000FF"/>
                </a:solidFill>
              </a:rPr>
              <a:t>ΔΕΝ ΕΧΕΙ ΜΟΝΟ Τ</a:t>
            </a:r>
            <a:r>
              <a:rPr lang="en-US" sz="3600" b="1" smtClean="0">
                <a:solidFill>
                  <a:srgbClr val="0000FF"/>
                </a:solidFill>
              </a:rPr>
              <a:t>O TMHMA </a:t>
            </a:r>
            <a:r>
              <a:rPr lang="el-GR" sz="3600" b="1" smtClean="0">
                <a:solidFill>
                  <a:srgbClr val="0000FF"/>
                </a:solidFill>
              </a:rPr>
              <a:t>ΤΩΝ</a:t>
            </a:r>
            <a:r>
              <a:rPr lang="en-US" sz="3600" b="1" smtClean="0">
                <a:solidFill>
                  <a:srgbClr val="0000FF"/>
                </a:solidFill>
              </a:rPr>
              <a:t> </a:t>
            </a:r>
            <a:r>
              <a:rPr lang="el-GR" sz="3600" b="1" smtClean="0">
                <a:solidFill>
                  <a:srgbClr val="0000FF"/>
                </a:solidFill>
              </a:rPr>
              <a:t>ΜΗΧΑΝΙΚΩΝ ΒΙΟΪΑΤΡΙΚΗΣ ΤΕΧΝΟΛΟΓΙΑΣ  Τ.Ε. (ΠΡΩΗΝ ΤΕΧΝΟΛΟΓΙΑΣ ΙΑΤΡΙΚΩΝ ΟΡΓΑΝΩΝ</a:t>
            </a:r>
            <a:r>
              <a:rPr lang="en-US" sz="3600" b="1" smtClean="0">
                <a:solidFill>
                  <a:srgbClr val="0000FF"/>
                </a:solidFill>
              </a:rPr>
              <a:t> TIO </a:t>
            </a:r>
            <a:r>
              <a:rPr lang="el-GR" sz="3600" b="1" smtClean="0">
                <a:solidFill>
                  <a:srgbClr val="0000FF"/>
                </a:solidFill>
              </a:rPr>
              <a:t>),</a:t>
            </a:r>
            <a:r>
              <a:rPr lang="en-US" sz="3600" b="1" smtClean="0">
                <a:solidFill>
                  <a:srgbClr val="0000FF"/>
                </a:solidFill>
              </a:rPr>
              <a:t> </a:t>
            </a:r>
            <a:r>
              <a:rPr lang="el-GR" sz="3600" b="1" smtClean="0">
                <a:solidFill>
                  <a:srgbClr val="0000FF"/>
                </a:solidFill>
              </a:rPr>
              <a:t> </a:t>
            </a:r>
            <a:r>
              <a:rPr lang="en-US" sz="3600" b="1" smtClean="0">
                <a:solidFill>
                  <a:srgbClr val="0000FF"/>
                </a:solidFill>
              </a:rPr>
              <a:t> </a:t>
            </a:r>
            <a:r>
              <a:rPr lang="el-GR" sz="3600" b="1" u="sng" smtClean="0">
                <a:solidFill>
                  <a:srgbClr val="FF0000"/>
                </a:solidFill>
              </a:rPr>
              <a:t>ΑΛΛΑ</a:t>
            </a:r>
            <a:r>
              <a:rPr lang="en-US" sz="3600" b="1" smtClean="0">
                <a:solidFill>
                  <a:srgbClr val="FF0000"/>
                </a:solidFill>
              </a:rPr>
              <a:t> </a:t>
            </a:r>
            <a:r>
              <a:rPr lang="el-GR" sz="3600" b="1" smtClean="0">
                <a:solidFill>
                  <a:srgbClr val="0000FF"/>
                </a:solidFill>
              </a:rPr>
              <a:t> </a:t>
            </a:r>
            <a:r>
              <a:rPr lang="el-GR" sz="3600" b="1" smtClean="0">
                <a:solidFill>
                  <a:srgbClr val="990099"/>
                </a:solidFill>
              </a:rPr>
              <a:t>ΚΑΙ ΤΟ </a:t>
            </a:r>
            <a:r>
              <a:rPr lang="el-GR" sz="3600" b="1" smtClean="0">
                <a:solidFill>
                  <a:srgbClr val="7030A0"/>
                </a:solidFill>
              </a:rPr>
              <a:t>ΤΜΗΜΑ</a:t>
            </a:r>
            <a:r>
              <a:rPr lang="en-US" sz="3600" b="1" smtClean="0">
                <a:solidFill>
                  <a:srgbClr val="7030A0"/>
                </a:solidFill>
              </a:rPr>
              <a:t>   </a:t>
            </a:r>
            <a:r>
              <a:rPr lang="el-GR" sz="3600" b="1" smtClean="0">
                <a:solidFill>
                  <a:srgbClr val="7030A0"/>
                </a:solidFill>
              </a:rPr>
              <a:t>ΤΩΝ</a:t>
            </a:r>
            <a:r>
              <a:rPr lang="en-US" sz="3600" b="1" smtClean="0">
                <a:solidFill>
                  <a:srgbClr val="7030A0"/>
                </a:solidFill>
              </a:rPr>
              <a:t>  </a:t>
            </a:r>
            <a:r>
              <a:rPr lang="el-GR" sz="3600" b="1" smtClean="0">
                <a:solidFill>
                  <a:srgbClr val="7030A0"/>
                </a:solidFill>
              </a:rPr>
              <a:t> ΗΛΕΚΤΡΟΝΙΚΩΝ </a:t>
            </a:r>
            <a:r>
              <a:rPr lang="en-US" sz="3600" b="1" smtClean="0">
                <a:solidFill>
                  <a:srgbClr val="7030A0"/>
                </a:solidFill>
              </a:rPr>
              <a:t>   </a:t>
            </a:r>
            <a:r>
              <a:rPr lang="el-GR" sz="3600" b="1" smtClean="0">
                <a:solidFill>
                  <a:srgbClr val="7030A0"/>
                </a:solidFill>
              </a:rPr>
              <a:t>ΜΗΧΑΝΙΚΩΝ ΤΕ</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3 - Θέση περιεχομένου" descr="dreamstime_19017083_240x180.jpg"/>
          <p:cNvPicPr>
            <a:picLocks noGrp="1" noChangeAspect="1"/>
          </p:cNvPicPr>
          <p:nvPr>
            <p:ph idx="1"/>
          </p:nvPr>
        </p:nvPicPr>
        <p:blipFill>
          <a:blip r:embed="rId2" cstate="print"/>
          <a:srcRect/>
          <a:stretch>
            <a:fillRect/>
          </a:stretch>
        </p:blipFill>
        <p:spPr>
          <a:xfrm>
            <a:off x="0" y="0"/>
            <a:ext cx="9144000" cy="6858000"/>
          </a:xfrm>
        </p:spPr>
      </p:pic>
      <p:sp>
        <p:nvSpPr>
          <p:cNvPr id="11" name="10 - Ορθογώνιο"/>
          <p:cNvSpPr/>
          <p:nvPr/>
        </p:nvSpPr>
        <p:spPr>
          <a:xfrm>
            <a:off x="0" y="0"/>
            <a:ext cx="9144000" cy="803296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l-GR" sz="3600" b="1" spc="50" dirty="0">
                <a:ln w="11430"/>
                <a:solidFill>
                  <a:srgbClr val="C00000"/>
                </a:solidFill>
                <a:effectLst>
                  <a:outerShdw blurRad="76200" dist="50800" dir="5400000" algn="tl" rotWithShape="0">
                    <a:srgbClr val="000000">
                      <a:alpha val="65000"/>
                    </a:srgbClr>
                  </a:outerShdw>
                </a:effectLst>
              </a:rPr>
              <a:t>Ο ΣΥΝΔΙΑΣΜΟΣ</a:t>
            </a:r>
            <a:br>
              <a:rPr lang="el-GR" sz="3600" b="1" spc="50" dirty="0">
                <a:ln w="11430"/>
                <a:solidFill>
                  <a:srgbClr val="C00000"/>
                </a:solidFill>
                <a:effectLst>
                  <a:outerShdw blurRad="76200" dist="50800" dir="5400000" algn="tl" rotWithShape="0">
                    <a:srgbClr val="000000">
                      <a:alpha val="65000"/>
                    </a:srgbClr>
                  </a:outerShdw>
                </a:effectLst>
              </a:rPr>
            </a:br>
            <a:r>
              <a:rPr lang="el-GR" sz="3600" b="1" spc="50" dirty="0">
                <a:ln w="11430"/>
                <a:solidFill>
                  <a:srgbClr val="C00000"/>
                </a:solidFill>
                <a:effectLst>
                  <a:outerShdw blurRad="76200" dist="50800" dir="5400000" algn="tl" rotWithShape="0">
                    <a:srgbClr val="000000">
                      <a:alpha val="65000"/>
                    </a:srgbClr>
                  </a:outerShdw>
                </a:effectLst>
              </a:rPr>
              <a:t> ΘΕΩΡΗΤΙΚΩΝ &amp; ΠΡΑΚΤΙΚΩΝ ΓΝΩΣΕΩΝ ΑΠΟ ΤΗ ΣΧΟΛΗ</a:t>
            </a:r>
          </a:p>
          <a:p>
            <a:pPr algn="ctr">
              <a:defRPr/>
            </a:pPr>
            <a:r>
              <a:rPr lang="el-GR" sz="3600" b="1" spc="50" dirty="0">
                <a:ln w="11430"/>
                <a:solidFill>
                  <a:srgbClr val="C00000"/>
                </a:solidFill>
                <a:effectLst>
                  <a:outerShdw blurRad="76200" dist="50800" dir="5400000" algn="tl" rotWithShape="0">
                    <a:srgbClr val="000000">
                      <a:alpha val="65000"/>
                    </a:srgbClr>
                  </a:outerShdw>
                </a:effectLst>
              </a:rPr>
              <a:t>ΜΕ ΤΗΝ</a:t>
            </a:r>
          </a:p>
          <a:p>
            <a:pPr algn="ctr">
              <a:defRPr/>
            </a:pPr>
            <a:r>
              <a:rPr lang="el-GR" sz="3600" b="1" spc="50" dirty="0">
                <a:ln w="11430"/>
                <a:solidFill>
                  <a:srgbClr val="C00000"/>
                </a:solidFill>
                <a:effectLst>
                  <a:outerShdw blurRad="76200" dist="50800" dir="5400000" algn="tl" rotWithShape="0">
                    <a:srgbClr val="000000">
                      <a:alpha val="65000"/>
                    </a:srgbClr>
                  </a:outerShdw>
                </a:effectLst>
              </a:rPr>
              <a:t> ΚΑΤΑΛΛΗΛΗ ΕΚΠΑΙΔΕΥΣΗ ΣΤΑ ΙΑΤΡΙΚΑ ΟΡΓΑΝΑ</a:t>
            </a:r>
          </a:p>
          <a:p>
            <a:pPr algn="ctr">
              <a:defRPr/>
            </a:pPr>
            <a:endParaRPr lang="el-GR" sz="3600" b="1" spc="50" dirty="0">
              <a:ln w="11430"/>
              <a:solidFill>
                <a:srgbClr val="C00000"/>
              </a:solidFill>
              <a:effectLst>
                <a:outerShdw blurRad="76200" dist="50800" dir="5400000" algn="tl" rotWithShape="0">
                  <a:srgbClr val="000000">
                    <a:alpha val="65000"/>
                  </a:srgbClr>
                </a:outerShdw>
              </a:effectLst>
            </a:endParaRPr>
          </a:p>
          <a:p>
            <a:pPr algn="ctr">
              <a:defRPr/>
            </a:pPr>
            <a:endParaRPr lang="el-GR" sz="3600" b="1" spc="50" dirty="0">
              <a:ln w="11430"/>
              <a:solidFill>
                <a:srgbClr val="C00000"/>
              </a:solidFill>
              <a:effectLst>
                <a:outerShdw blurRad="76200" dist="50800" dir="5400000" algn="tl" rotWithShape="0">
                  <a:srgbClr val="000000">
                    <a:alpha val="65000"/>
                  </a:srgbClr>
                </a:outerShdw>
              </a:effectLst>
            </a:endParaRPr>
          </a:p>
          <a:p>
            <a:pPr algn="ctr">
              <a:defRPr/>
            </a:pPr>
            <a:r>
              <a:rPr lang="el-GR" sz="3600" b="1" spc="50" dirty="0">
                <a:ln w="11430"/>
                <a:solidFill>
                  <a:srgbClr val="C00000"/>
                </a:solidFill>
                <a:effectLst>
                  <a:outerShdw blurRad="76200" dist="50800" dir="5400000" algn="tl" rotWithShape="0">
                    <a:srgbClr val="000000">
                      <a:alpha val="65000"/>
                    </a:srgbClr>
                  </a:outerShdw>
                </a:effectLst>
              </a:rPr>
              <a:t>ΔΙΝΟΥΝ ΣΤΟΝ ΗΛΕΚΤΡΟΝΙΚΟ ΤΗΝ ΤΕΧΝΟΓΝΩΣΙΑ ΠΟΥ ΧΡΕΙΑΖΕΤΕ ΓΙΑ ΝΑ ΑΣΧΟΛΗΘΕΙ ΜΕ ΤΟΝ ΚΛΑΔΟ ΑΥΤΟ</a:t>
            </a:r>
          </a:p>
          <a:p>
            <a:pPr algn="ctr">
              <a:defRPr/>
            </a:pPr>
            <a:endParaRPr lang="el-G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el-G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endParaRPr lang="el-G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νοσ"/>
          <p:cNvPicPr>
            <a:picLocks noChangeAspect="1" noChangeArrowheads="1"/>
          </p:cNvPicPr>
          <p:nvPr/>
        </p:nvPicPr>
        <p:blipFill>
          <a:blip r:embed="rId3" cstate="print">
            <a:lum bright="60000"/>
          </a:blip>
          <a:srcRect/>
          <a:stretch>
            <a:fillRect/>
          </a:stretch>
        </p:blipFill>
        <p:spPr bwMode="auto">
          <a:xfrm>
            <a:off x="0" y="674688"/>
            <a:ext cx="9144000" cy="5699125"/>
          </a:xfrm>
          <a:prstGeom prst="rect">
            <a:avLst/>
          </a:prstGeom>
          <a:noFill/>
          <a:ln w="9525">
            <a:noFill/>
            <a:miter lim="800000"/>
            <a:headEnd/>
            <a:tailEnd/>
          </a:ln>
        </p:spPr>
      </p:pic>
      <p:sp>
        <p:nvSpPr>
          <p:cNvPr id="44035" name="Rectangle 4"/>
          <p:cNvSpPr>
            <a:spLocks noChangeArrowheads="1"/>
          </p:cNvSpPr>
          <p:nvPr/>
        </p:nvSpPr>
        <p:spPr bwMode="auto">
          <a:xfrm>
            <a:off x="469900" y="1162050"/>
            <a:ext cx="8207375" cy="4154488"/>
          </a:xfrm>
          <a:prstGeom prst="rect">
            <a:avLst/>
          </a:prstGeom>
          <a:noFill/>
          <a:ln w="9525">
            <a:noFill/>
            <a:miter lim="800000"/>
            <a:headEnd/>
            <a:tailEnd/>
          </a:ln>
        </p:spPr>
        <p:txBody>
          <a:bodyPr anchor="ctr">
            <a:spAutoFit/>
          </a:bodyPr>
          <a:lstStyle/>
          <a:p>
            <a:pPr algn="ctr">
              <a:tabLst>
                <a:tab pos="457200" algn="l"/>
              </a:tabLst>
            </a:pPr>
            <a:r>
              <a:rPr lang="el-GR" sz="4400" u="sng">
                <a:solidFill>
                  <a:srgbClr val="FF0066"/>
                </a:solidFill>
              </a:rPr>
              <a:t>Πρακτική Άσκηση τωνφοιτητών</a:t>
            </a:r>
            <a:r>
              <a:rPr lang="el-GR" sz="4400"/>
              <a:t> </a:t>
            </a:r>
          </a:p>
          <a:p>
            <a:pPr algn="ctr">
              <a:tabLst>
                <a:tab pos="457200" algn="l"/>
              </a:tabLst>
            </a:pPr>
            <a:endParaRPr lang="el-GR"/>
          </a:p>
          <a:p>
            <a:pPr algn="ctr">
              <a:tabLst>
                <a:tab pos="457200" algn="l"/>
              </a:tabLst>
            </a:pPr>
            <a:endParaRPr lang="en-US" sz="1400"/>
          </a:p>
          <a:p>
            <a:pPr algn="ctr">
              <a:tabLst>
                <a:tab pos="457200" algn="l"/>
              </a:tabLst>
            </a:pPr>
            <a:r>
              <a:rPr lang="el-GR" sz="4400" b="1">
                <a:solidFill>
                  <a:srgbClr val="0000FF"/>
                </a:solidFill>
              </a:rPr>
              <a:t>Ηλεκτρονικών Μηχανικών ΤΕ </a:t>
            </a:r>
          </a:p>
          <a:p>
            <a:pPr algn="ctr">
              <a:tabLst>
                <a:tab pos="457200" algn="l"/>
              </a:tabLst>
            </a:pPr>
            <a:r>
              <a:rPr lang="el-GR" sz="4400" b="1">
                <a:solidFill>
                  <a:srgbClr val="0000FF"/>
                </a:solidFill>
              </a:rPr>
              <a:t> της Σχολής ΣΤΕΦ</a:t>
            </a:r>
          </a:p>
          <a:p>
            <a:pPr algn="ctr">
              <a:tabLst>
                <a:tab pos="457200" algn="l"/>
              </a:tabLst>
            </a:pPr>
            <a:endParaRPr lang="el-GR" sz="3200"/>
          </a:p>
          <a:p>
            <a:pPr algn="ctr">
              <a:tabLst>
                <a:tab pos="457200" algn="l"/>
              </a:tabLst>
            </a:pPr>
            <a:endParaRPr lang="el-GR"/>
          </a:p>
          <a:p>
            <a:pPr algn="ctr">
              <a:tabLst>
                <a:tab pos="457200" algn="l"/>
              </a:tabLst>
            </a:pPr>
            <a:r>
              <a:rPr lang="el-GR" sz="3200">
                <a:solidFill>
                  <a:srgbClr val="990099"/>
                </a:solidFill>
              </a:rPr>
              <a:t>ΔΗΜΟΣΙΑ ΝΟΣΟΚΟΜΕΙΑ</a:t>
            </a:r>
            <a:endParaRPr lang="el-GR" sz="2400"/>
          </a:p>
          <a:p>
            <a:pPr algn="ctr" eaLnBrk="0" hangingPunct="0">
              <a:tabLst>
                <a:tab pos="457200" algn="l"/>
              </a:tabLst>
            </a:pPr>
            <a:endParaRPr lang="el-GR"/>
          </a:p>
        </p:txBody>
      </p:sp>
    </p:spTree>
  </p:cSld>
  <p:clrMapOvr>
    <a:masterClrMapping/>
  </p:clrMapOvr>
  <p:transition>
    <p:spli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52400" y="-66675"/>
            <a:ext cx="8839200" cy="7172325"/>
          </a:xfrm>
          <a:prstGeom prst="rect">
            <a:avLst/>
          </a:prstGeom>
          <a:noFill/>
          <a:ln w="9525">
            <a:noFill/>
            <a:miter lim="800000"/>
            <a:headEnd/>
            <a:tailEnd/>
          </a:ln>
        </p:spPr>
        <p:txBody>
          <a:bodyPr anchor="ctr">
            <a:spAutoFit/>
          </a:bodyPr>
          <a:lstStyle/>
          <a:p>
            <a:pPr algn="ctr"/>
            <a:r>
              <a:rPr lang="el-GR" sz="2400" b="1" u="sng">
                <a:solidFill>
                  <a:srgbClr val="0000FF"/>
                </a:solidFill>
              </a:rPr>
              <a:t>ΠΡΑΚΤΙΚΗ ΑΣΚΗΣΗ</a:t>
            </a:r>
            <a:r>
              <a:rPr lang="en-US" sz="2400" b="1" u="sng">
                <a:solidFill>
                  <a:srgbClr val="0000FF"/>
                </a:solidFill>
              </a:rPr>
              <a:t>-</a:t>
            </a:r>
            <a:r>
              <a:rPr lang="el-GR" sz="2400" b="1" u="sng">
                <a:solidFill>
                  <a:srgbClr val="0000FF"/>
                </a:solidFill>
              </a:rPr>
              <a:t>ΕΠΑΓΓΕΛΜΑΤΙΚΗ ΑΠΟΚΑΤΑΣΤΑΣΗ</a:t>
            </a:r>
          </a:p>
          <a:p>
            <a:pPr algn="just"/>
            <a:r>
              <a:rPr lang="el-GR" sz="2400">
                <a:solidFill>
                  <a:srgbClr val="990099"/>
                </a:solidFill>
              </a:rPr>
              <a:t>Η ενασχόληση ενός εκπαιδευόμενου Ηλεκτρονικού μηχανικού ΤΕ στα πλαίσια της πρακτικής άσκησης στο τμήμα Βιοϊατρικής Τεχνολογίας ενός Νοσοκομείου περιλαμβάνει τα ακόλουθα:</a:t>
            </a:r>
          </a:p>
          <a:p>
            <a:pPr algn="just"/>
            <a:r>
              <a:rPr lang="el-GR" sz="2400"/>
              <a:t> </a:t>
            </a:r>
            <a:r>
              <a:rPr lang="el-GR" sz="2400">
                <a:solidFill>
                  <a:srgbClr val="0000FF"/>
                </a:solidFill>
              </a:rPr>
              <a:t>Επισκευή βλαβών ιατροτεχνολογικού εξοπλισμού στο εργαστήριο του τμήματος Βιοϊατρικής Τεχνολογίας</a:t>
            </a:r>
          </a:p>
          <a:p>
            <a:pPr algn="just"/>
            <a:r>
              <a:rPr lang="el-GR" sz="2400">
                <a:solidFill>
                  <a:srgbClr val="006600"/>
                </a:solidFill>
              </a:rPr>
              <a:t>Συμμετοχή στην σύνταξη εκθέσεων – μελετών σχετικά με την κατάσταση λειτουργίας των ιατρικών μηχανημάτων, την ανάγκη επισκευών / συντήρησης ή και αντικατάστασης μέρους ή όλου του εξοπλισμού</a:t>
            </a:r>
          </a:p>
          <a:p>
            <a:pPr algn="just"/>
            <a:r>
              <a:rPr lang="el-GR" sz="2400"/>
              <a:t> </a:t>
            </a:r>
            <a:r>
              <a:rPr lang="el-GR" sz="2400">
                <a:solidFill>
                  <a:srgbClr val="C00000"/>
                </a:solidFill>
              </a:rPr>
              <a:t>Καθημερινή λήψη πληροφοριών σχετικά με την τρέχουσα κατάσταση του ιατρικού εξοπλισμού όπως αυτή αποτυπώνεται από τις πολυπληθείς κλήσεις αναγγελίας βλάβης, την επιτόπια εκτίμηση από μηχανικό Βιοϊατρικής και την δρομολόγηση όλων των απαραίτητων ενεργειών ώστε ο εξοπλισμός να είναι το συντομότερο δυνατόν διαθέσιμος προς χρήση και ασφαλής όσον αφορά τους ασθενείς, τους χειριστές και το λοιπό προσωπικό</a:t>
            </a:r>
          </a:p>
          <a:p>
            <a:pPr algn="just" eaLnBrk="0" hangingPunct="0"/>
            <a:endParaRPr lang="el-GR" sz="2000"/>
          </a:p>
        </p:txBody>
      </p:sp>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609600"/>
            <a:ext cx="9144000" cy="5791200"/>
          </a:xfrm>
        </p:spPr>
        <p:txBody>
          <a:bodyPr/>
          <a:lstStyle/>
          <a:p>
            <a:pPr eaLnBrk="1" hangingPunct="1"/>
            <a:r>
              <a:rPr lang="el-GR" sz="2400" smtClean="0">
                <a:solidFill>
                  <a:srgbClr val="0000FF"/>
                </a:solidFill>
              </a:rPr>
              <a:t>Ενημέρωση του ιστορικού κάθε ιατρικού μηχανήματος σχετικά με τις προγραμματισμένες συντηρήσεις, τις βλάβες και το είδος των ενεργειών που έλαβαν χώρα ώστε να επιδιορθωθούν αυτές.</a:t>
            </a:r>
          </a:p>
          <a:p>
            <a:pPr eaLnBrk="1" hangingPunct="1"/>
            <a:endParaRPr lang="el-GR" sz="2400" smtClean="0"/>
          </a:p>
          <a:p>
            <a:pPr eaLnBrk="1" hangingPunct="1"/>
            <a:r>
              <a:rPr lang="el-GR" sz="2400" smtClean="0">
                <a:solidFill>
                  <a:srgbClr val="990099"/>
                </a:solidFill>
              </a:rPr>
              <a:t>Έρευνα αγοράς σχετικά με την συμφερότερη τιμή – βέλτιστη ποιότητα χαρακτηριστικών απόκτησης ανταλλακτικών για την επισκευή και συντήρηση των ιατρικών μηχανημάτων  του νοσοκομείου</a:t>
            </a:r>
          </a:p>
          <a:p>
            <a:pPr eaLnBrk="1" hangingPunct="1"/>
            <a:endParaRPr lang="el-GR" sz="2400" smtClean="0"/>
          </a:p>
          <a:p>
            <a:pPr eaLnBrk="1" hangingPunct="1"/>
            <a:r>
              <a:rPr lang="el-GR" sz="2400" smtClean="0">
                <a:solidFill>
                  <a:srgbClr val="C00000"/>
                </a:solidFill>
              </a:rPr>
              <a:t>Έλεγχος, επίβλεψη και πιστοποίηση των συνεργαζόμενων εταιρειών (εξωτερικοί συνεργάτες ) σχετικά με το συμβατικό τους έργο όσο να αφορά την καλή λειτουργία των ιατρικών μηχανημάτων</a:t>
            </a:r>
            <a:r>
              <a:rPr lang="el-GR" sz="2400" smtClean="0"/>
              <a:t>. </a:t>
            </a:r>
          </a:p>
          <a:p>
            <a:pPr eaLnBrk="1" hangingPunct="1"/>
            <a:endParaRPr lang="el-GR" sz="2100" smtClean="0"/>
          </a:p>
        </p:txBody>
      </p:sp>
    </p:spTree>
  </p:cSld>
  <p:clrMapOvr>
    <a:masterClrMapping/>
  </p:clrMapOvr>
  <p:transition>
    <p:comb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3600" b="1" smtClean="0">
                <a:solidFill>
                  <a:schemeClr val="accent2"/>
                </a:solidFill>
              </a:rPr>
              <a:t/>
            </a:r>
            <a:br>
              <a:rPr lang="el-GR" sz="3600" b="1" smtClean="0">
                <a:solidFill>
                  <a:schemeClr val="accent2"/>
                </a:solidFill>
              </a:rPr>
            </a:br>
            <a:r>
              <a:rPr lang="el-GR" sz="3600" b="1" smtClean="0">
                <a:solidFill>
                  <a:schemeClr val="accent2"/>
                </a:solidFill>
              </a:rPr>
              <a:t/>
            </a:r>
            <a:br>
              <a:rPr lang="el-GR" sz="3600" b="1" smtClean="0">
                <a:solidFill>
                  <a:schemeClr val="accent2"/>
                </a:solidFill>
              </a:rPr>
            </a:br>
            <a:r>
              <a:rPr lang="el-GR" sz="3600" b="1" smtClean="0">
                <a:solidFill>
                  <a:srgbClr val="990099"/>
                </a:solidFill>
              </a:rPr>
              <a:t>Τομείς ενασχόλησης στην Ελλάδα             (ή/και στο εξωτερικό)</a:t>
            </a:r>
            <a:r>
              <a:rPr lang="el-GR" sz="3600" b="1" smtClean="0">
                <a:solidFill>
                  <a:schemeClr val="accent2"/>
                </a:solidFill>
              </a:rPr>
              <a:t/>
            </a:r>
            <a:br>
              <a:rPr lang="el-GR" sz="3600" b="1" smtClean="0">
                <a:solidFill>
                  <a:schemeClr val="accent2"/>
                </a:solidFill>
              </a:rPr>
            </a:br>
            <a:r>
              <a:rPr lang="el-GR" sz="4000" b="1" smtClean="0">
                <a:solidFill>
                  <a:schemeClr val="accent2"/>
                </a:solidFill>
              </a:rPr>
              <a:t/>
            </a:r>
            <a:br>
              <a:rPr lang="el-GR" sz="4000" b="1" smtClean="0">
                <a:solidFill>
                  <a:schemeClr val="accent2"/>
                </a:solidFill>
              </a:rPr>
            </a:br>
            <a:endParaRPr lang="el-GR" sz="4000" b="1" smtClean="0">
              <a:solidFill>
                <a:schemeClr val="accent2"/>
              </a:solidFill>
            </a:endParaRPr>
          </a:p>
        </p:txBody>
      </p:sp>
      <p:sp>
        <p:nvSpPr>
          <p:cNvPr id="14339" name="Rectangle 3"/>
          <p:cNvSpPr>
            <a:spLocks noGrp="1" noChangeArrowheads="1"/>
          </p:cNvSpPr>
          <p:nvPr>
            <p:ph type="body" idx="1"/>
          </p:nvPr>
        </p:nvSpPr>
        <p:spPr>
          <a:xfrm>
            <a:off x="457200" y="1600200"/>
            <a:ext cx="8229600" cy="4953000"/>
          </a:xfrm>
        </p:spPr>
        <p:txBody>
          <a:bodyPr/>
          <a:lstStyle/>
          <a:p>
            <a:pPr>
              <a:buFont typeface="Wingdings" pitchFamily="2" charset="2"/>
              <a:buChar char="Ø"/>
            </a:pPr>
            <a:r>
              <a:rPr lang="el-GR" sz="2800" smtClean="0">
                <a:solidFill>
                  <a:schemeClr val="accent2"/>
                </a:solidFill>
              </a:rPr>
              <a:t> </a:t>
            </a:r>
            <a:r>
              <a:rPr lang="el-GR" b="1" smtClean="0">
                <a:solidFill>
                  <a:srgbClr val="FF0000"/>
                </a:solidFill>
              </a:rPr>
              <a:t>Δημόσιος Τομέας</a:t>
            </a:r>
          </a:p>
          <a:p>
            <a:pPr lvl="1">
              <a:buFontTx/>
              <a:buChar char="•"/>
            </a:pPr>
            <a:r>
              <a:rPr lang="el-GR" smtClean="0">
                <a:solidFill>
                  <a:schemeClr val="accent2"/>
                </a:solidFill>
              </a:rPr>
              <a:t>Μελέτη / Έρευνα (π.χ. Ίδρυμα Ερευνών)</a:t>
            </a:r>
          </a:p>
          <a:p>
            <a:pPr lvl="1">
              <a:buFontTx/>
              <a:buChar char="•"/>
            </a:pPr>
            <a:r>
              <a:rPr lang="el-GR" smtClean="0">
                <a:solidFill>
                  <a:schemeClr val="accent2"/>
                </a:solidFill>
              </a:rPr>
              <a:t>Τμήματα Βιοιατρικης Νοσοκομείων / Κλινικών</a:t>
            </a:r>
          </a:p>
          <a:p>
            <a:pPr lvl="1">
              <a:buFontTx/>
              <a:buNone/>
            </a:pPr>
            <a:endParaRPr lang="el-GR" sz="2400" smtClean="0">
              <a:solidFill>
                <a:schemeClr val="accent2"/>
              </a:solidFill>
            </a:endParaRPr>
          </a:p>
          <a:p>
            <a:pPr>
              <a:buFont typeface="Wingdings" pitchFamily="2" charset="2"/>
              <a:buChar char="Ø"/>
            </a:pPr>
            <a:r>
              <a:rPr lang="el-GR" sz="2800" smtClean="0">
                <a:solidFill>
                  <a:schemeClr val="accent2"/>
                </a:solidFill>
              </a:rPr>
              <a:t> </a:t>
            </a:r>
            <a:r>
              <a:rPr lang="el-GR" b="1" smtClean="0">
                <a:solidFill>
                  <a:srgbClr val="FF0000"/>
                </a:solidFill>
              </a:rPr>
              <a:t>Ιδιωτικός Τομέας</a:t>
            </a:r>
          </a:p>
          <a:p>
            <a:pPr lvl="1">
              <a:buFontTx/>
              <a:buChar char="•"/>
            </a:pPr>
            <a:r>
              <a:rPr lang="el-GR" smtClean="0">
                <a:solidFill>
                  <a:schemeClr val="accent2"/>
                </a:solidFill>
              </a:rPr>
              <a:t>Τμήματα Βιοιατρικης Νοσοκομείων / Κλινικών</a:t>
            </a:r>
          </a:p>
          <a:p>
            <a:pPr lvl="1">
              <a:buFontTx/>
              <a:buChar char="•"/>
            </a:pPr>
            <a:r>
              <a:rPr lang="el-GR" smtClean="0">
                <a:solidFill>
                  <a:schemeClr val="accent2"/>
                </a:solidFill>
              </a:rPr>
              <a:t>Τεχνικά Τμήματα εταιριών (αντιπροσωπείες Ιατρ. Προιόντων) - Τεχνική Υποστήριξη / Συντήρηση </a:t>
            </a:r>
            <a:r>
              <a:rPr lang="en-US" smtClean="0">
                <a:solidFill>
                  <a:schemeClr val="accent2"/>
                </a:solidFill>
              </a:rPr>
              <a:t> </a:t>
            </a:r>
            <a:r>
              <a:rPr lang="el-GR" smtClean="0">
                <a:solidFill>
                  <a:schemeClr val="accent2"/>
                </a:solidFill>
              </a:rPr>
              <a:t>Μηχανημάτων / Οργάνων</a:t>
            </a:r>
          </a:p>
          <a:p>
            <a:pPr lvl="1">
              <a:buFontTx/>
              <a:buChar char="•"/>
            </a:pPr>
            <a:r>
              <a:rPr lang="el-GR" smtClean="0">
                <a:solidFill>
                  <a:schemeClr val="accent2"/>
                </a:solidFill>
              </a:rPr>
              <a:t>Προώθηση Ιατροτεχνολογικών προιόντων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67" name="Group 115"/>
          <p:cNvGraphicFramePr>
            <a:graphicFrameLocks noGrp="1"/>
          </p:cNvGraphicFramePr>
          <p:nvPr/>
        </p:nvGraphicFramePr>
        <p:xfrm>
          <a:off x="0" y="0"/>
          <a:ext cx="9144000" cy="6858000"/>
        </p:xfrm>
        <a:graphic>
          <a:graphicData uri="http://schemas.openxmlformats.org/drawingml/2006/table">
            <a:tbl>
              <a:tblPr/>
              <a:tblGrid>
                <a:gridCol w="4862513"/>
                <a:gridCol w="4281487"/>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cs typeface="Times New Roman" pitchFamily="18" charset="0"/>
                          <a:hlinkClick r:id="rId3"/>
                        </a:rPr>
                        <a:t>Αγία Βαρβάρα</a:t>
                      </a: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Γενικό Νοσοκομείο Δυτικής Αττικής</a:t>
                      </a:r>
                      <a:endParaRPr kumimoji="0" lang="el-GR"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Αγία Ελένη - Σπηλιοπούλειο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Παθολογικό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cs typeface="Times New Roman" pitchFamily="18" charset="0"/>
                          <a:hlinkClick r:id="rId5"/>
                        </a:rPr>
                        <a:t>Αγία Σοφία</a:t>
                      </a: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Περιφερειακό Γενικό Νοσοκομείο Παίδων</a:t>
                      </a:r>
                      <a:endParaRPr kumimoji="0" lang="el-GR"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imes New Roman" pitchFamily="18" charset="0"/>
                          <a:cs typeface="Times New Roman" pitchFamily="18" charset="0"/>
                          <a:hlinkClick r:id="rId6"/>
                        </a:rPr>
                        <a:t>Άγιοι Ανάργυροι</a:t>
                      </a: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Νομαρχιακό Γενικό Ογκολογικό Νοσοκομείο Κηφισιάς</a:t>
                      </a:r>
                      <a:endParaRPr kumimoji="0" lang="el-GR" sz="1800" b="0" i="0" u="none" strike="noStrike" cap="none" normalizeH="0" baseline="0" dirty="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Times New Roman" pitchFamily="18" charset="0"/>
                          <a:hlinkClick r:id="rId7"/>
                        </a:rPr>
                        <a:t>Άγιος Σάββας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Αντικαρκινικό Ογκολογικό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Αγλαϊα Κυριακού</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Παίδων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Αιγινήτειο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Αλεξάνδρα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Αμαλία Φλέμιγκ</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Ανδρέας Συγγρός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Αφροδίσιων και Δερματικών Νόσων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3"/>
                        </a:rPr>
                        <a:t>Αρεταίειο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4"/>
                        </a:rPr>
                        <a:t>Ασκληπιός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7ο Νοσοκομείο ΙΚΑ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5"/>
                        </a:rPr>
                        <a:t>Αττικό</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6"/>
                        </a:rPr>
                        <a:t>Γεώργιος Γεννηματάς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7"/>
                        </a:rPr>
                        <a:t>Δαφνί</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Ψυχιατρικό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chemeClr val="tx1"/>
                          </a:solidFill>
                          <a:effectLst/>
                          <a:latin typeface="Times New Roman" pitchFamily="18" charset="0"/>
                          <a:cs typeface="Times New Roman" pitchFamily="18" charset="0"/>
                          <a:hlinkClick r:id="rId18"/>
                        </a:rPr>
                        <a:t>Δρομοκαϊτειο</a:t>
                      </a: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Ψυχιατρικό Νοσοκομείο Αττικής</a:t>
                      </a:r>
                      <a:endParaRPr kumimoji="0" lang="el-GR" sz="1800" b="0" i="0" u="none" strike="noStrike" cap="none" normalizeH="0" baseline="0" dirty="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42" name="Group 42"/>
          <p:cNvGraphicFramePr>
            <a:graphicFrameLocks noGrp="1"/>
          </p:cNvGraphicFramePr>
          <p:nvPr/>
        </p:nvGraphicFramePr>
        <p:xfrm>
          <a:off x="0" y="0"/>
          <a:ext cx="9144000" cy="6858000"/>
        </p:xfrm>
        <a:graphic>
          <a:graphicData uri="http://schemas.openxmlformats.org/drawingml/2006/table">
            <a:tbl>
              <a:tblPr/>
              <a:tblGrid>
                <a:gridCol w="4445000"/>
                <a:gridCol w="4699000"/>
              </a:tblGrid>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hlinkClick r:id="rId3"/>
                        </a:rPr>
                        <a:t>Έλενα </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Βενιζέλου</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Γενικό Νοσοκομείο – Μαιευτήριο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Ελπίς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Νομαρχιακό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Ευαγγελισμός</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Ιπποκράτειο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Times New Roman" pitchFamily="18" charset="0"/>
                          <a:hlinkClick r:id="rId7"/>
                        </a:rPr>
                        <a:t>ΚΑΤ</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Κοργιαλένειο - Μπενάκειο ΕΕΣ</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Κωνσταντοπούλειο - Αγία Όλγα</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Νέας Ιωνίας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Λαϊκό</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Οφθαλμιατρείο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Παίδων Πεντέλης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Παίδων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3"/>
                        </a:rPr>
                        <a:t>Παμμακάριστος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4"/>
                        </a:rPr>
                        <a:t>Παπαδημητρίου - Πεντέλη</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1ο Νοσοκομείο ΙΚΑ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5"/>
                        </a:rPr>
                        <a:t>Πατησίων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6"/>
                        </a:rPr>
                        <a:t>Πολυκλινική Αθηνών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7"/>
                        </a:rPr>
                        <a:t>Σισμανόγλειο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8"/>
                        </a:rPr>
                        <a:t>Σωτηρία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Νοσημάτων Θώρακος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3352800" y="381000"/>
            <a:ext cx="2609850"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Ανατολική Αττική</a:t>
            </a:r>
          </a:p>
          <a:p>
            <a:pPr eaLnBrk="0" hangingPunct="0"/>
            <a:endParaRPr lang="el-GR"/>
          </a:p>
        </p:txBody>
      </p:sp>
      <p:graphicFrame>
        <p:nvGraphicFramePr>
          <p:cNvPr id="26639" name="Group 15"/>
          <p:cNvGraphicFramePr>
            <a:graphicFrameLocks noGrp="1"/>
          </p:cNvGraphicFramePr>
          <p:nvPr/>
        </p:nvGraphicFramePr>
        <p:xfrm>
          <a:off x="2133600" y="1295400"/>
          <a:ext cx="4456113" cy="762000"/>
        </p:xfrm>
        <a:graphic>
          <a:graphicData uri="http://schemas.openxmlformats.org/drawingml/2006/table">
            <a:tbl>
              <a:tblPr/>
              <a:tblGrid>
                <a:gridCol w="1573213"/>
                <a:gridCol w="2882900"/>
              </a:tblGrid>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hlinkClick r:id="rId3"/>
                        </a:rPr>
                        <a:t>Ασκληπιείο Βούλας</a:t>
                      </a: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Νταού</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Παιδοψυχιατρικό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49158" name="Rectangle 16"/>
          <p:cNvSpPr>
            <a:spLocks noChangeArrowheads="1"/>
          </p:cNvSpPr>
          <p:nvPr/>
        </p:nvSpPr>
        <p:spPr bwMode="auto">
          <a:xfrm>
            <a:off x="3429000" y="2438400"/>
            <a:ext cx="2130425" cy="731838"/>
          </a:xfrm>
          <a:prstGeom prst="rect">
            <a:avLst/>
          </a:prstGeom>
          <a:noFill/>
          <a:ln w="9525">
            <a:noFill/>
            <a:miter lim="800000"/>
            <a:headEnd/>
            <a:tailEnd/>
          </a:ln>
        </p:spPr>
        <p:txBody>
          <a:bodyPr wrap="none" anchor="ctr">
            <a:spAutoFit/>
          </a:bodyPr>
          <a:lstStyle/>
          <a:p>
            <a:pPr algn="ctr"/>
            <a:r>
              <a:rPr lang="el-GR" sz="2400" b="1">
                <a:latin typeface="Times New Roman" pitchFamily="18" charset="0"/>
                <a:cs typeface="Times New Roman" pitchFamily="18" charset="0"/>
              </a:rPr>
              <a:t>Δυτική Αττική</a:t>
            </a:r>
          </a:p>
          <a:p>
            <a:pPr algn="ctr" eaLnBrk="0" hangingPunct="0"/>
            <a:endParaRPr lang="el-GR"/>
          </a:p>
        </p:txBody>
      </p:sp>
      <p:graphicFrame>
        <p:nvGraphicFramePr>
          <p:cNvPr id="26670" name="Group 46"/>
          <p:cNvGraphicFramePr>
            <a:graphicFrameLocks noGrp="1"/>
          </p:cNvGraphicFramePr>
          <p:nvPr/>
        </p:nvGraphicFramePr>
        <p:xfrm>
          <a:off x="3581400" y="2971800"/>
          <a:ext cx="2073275" cy="639962"/>
        </p:xfrm>
        <a:graphic>
          <a:graphicData uri="http://schemas.openxmlformats.org/drawingml/2006/table">
            <a:tbl>
              <a:tblPr/>
              <a:tblGrid>
                <a:gridCol w="2073275"/>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Θριάσιο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Ελευσίνας</a:t>
                      </a:r>
                      <a:endParaRPr kumimoji="0" lang="el-GR" sz="1800" b="0" i="0" u="none" strike="noStrike" cap="none" normalizeH="0" baseline="0" smtClean="0">
                        <a:ln>
                          <a:noFill/>
                        </a:ln>
                        <a:solidFill>
                          <a:schemeClr val="tx1"/>
                        </a:solidFill>
                        <a:effectLst/>
                        <a:latin typeface="Arial" charset="0"/>
                      </a:endParaRPr>
                    </a:p>
                  </a:txBody>
                  <a:tcPr marT="45661" marB="45661" anchor="ctr" horzOverflow="overflow">
                    <a:lnL cap="flat">
                      <a:noFill/>
                    </a:lnL>
                    <a:lnR cap="flat">
                      <a:noFill/>
                    </a:lnR>
                    <a:lnT cap="flat">
                      <a:noFill/>
                    </a:lnT>
                    <a:lnB cap="flat">
                      <a:noFill/>
                    </a:lnB>
                    <a:lnTlToBr>
                      <a:noFill/>
                    </a:lnTlToBr>
                    <a:lnBlToTr>
                      <a:noFill/>
                    </a:lnBlToTr>
                    <a:noFill/>
                  </a:tcPr>
                </a:tc>
              </a:tr>
            </a:tbl>
          </a:graphicData>
        </a:graphic>
      </p:graphicFrame>
      <p:sp>
        <p:nvSpPr>
          <p:cNvPr id="49161" name="Rectangle 26"/>
          <p:cNvSpPr>
            <a:spLocks noChangeArrowheads="1"/>
          </p:cNvSpPr>
          <p:nvPr/>
        </p:nvSpPr>
        <p:spPr bwMode="auto">
          <a:xfrm>
            <a:off x="3886200" y="4114800"/>
            <a:ext cx="1524000" cy="731838"/>
          </a:xfrm>
          <a:prstGeom prst="rect">
            <a:avLst/>
          </a:prstGeom>
          <a:noFill/>
          <a:ln w="9525">
            <a:noFill/>
            <a:miter lim="800000"/>
            <a:headEnd/>
            <a:tailEnd/>
          </a:ln>
        </p:spPr>
        <p:txBody>
          <a:bodyPr anchor="ctr">
            <a:spAutoFit/>
          </a:bodyPr>
          <a:lstStyle/>
          <a:p>
            <a:r>
              <a:rPr lang="el-GR" sz="2400" b="1">
                <a:latin typeface="Times New Roman" pitchFamily="18" charset="0"/>
                <a:cs typeface="Times New Roman" pitchFamily="18" charset="0"/>
              </a:rPr>
              <a:t>Πειραιάς</a:t>
            </a:r>
          </a:p>
          <a:p>
            <a:pPr eaLnBrk="0" hangingPunct="0"/>
            <a:endParaRPr lang="el-GR"/>
          </a:p>
        </p:txBody>
      </p:sp>
      <p:graphicFrame>
        <p:nvGraphicFramePr>
          <p:cNvPr id="26665" name="Group 41"/>
          <p:cNvGraphicFramePr>
            <a:graphicFrameLocks noGrp="1"/>
          </p:cNvGraphicFramePr>
          <p:nvPr/>
        </p:nvGraphicFramePr>
        <p:xfrm>
          <a:off x="2133600" y="5029200"/>
          <a:ext cx="5334000" cy="1295400"/>
        </p:xfrm>
        <a:graphic>
          <a:graphicData uri="http://schemas.openxmlformats.org/drawingml/2006/table">
            <a:tbl>
              <a:tblPr/>
              <a:tblGrid>
                <a:gridCol w="2154238"/>
                <a:gridCol w="3179762"/>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hlinkClick r:id="rId6"/>
                        </a:rPr>
                        <a:t>Άγιος Παντελεήμων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Νίκαιας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Μεταξά</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Ειδικό Αντικαρκινικό Νοσοκομείο Πειραιά</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hlinkClick r:id="rId8"/>
                        </a:rPr>
                        <a:t>Τζάνειο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Πειραιά</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Τριφύλλειο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Κυθήρων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3505200" y="304800"/>
            <a:ext cx="1927225"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Θεσσαλονίκη</a:t>
            </a:r>
          </a:p>
          <a:p>
            <a:pPr eaLnBrk="0" hangingPunct="0"/>
            <a:endParaRPr lang="el-GR"/>
          </a:p>
        </p:txBody>
      </p:sp>
      <p:graphicFrame>
        <p:nvGraphicFramePr>
          <p:cNvPr id="31782" name="Group 38"/>
          <p:cNvGraphicFramePr>
            <a:graphicFrameLocks noGrp="1"/>
          </p:cNvGraphicFramePr>
          <p:nvPr/>
        </p:nvGraphicFramePr>
        <p:xfrm>
          <a:off x="457200" y="1371600"/>
          <a:ext cx="8686800" cy="5197473"/>
        </p:xfrm>
        <a:graphic>
          <a:graphicData uri="http://schemas.openxmlformats.org/drawingml/2006/table">
            <a:tbl>
              <a:tblPr/>
              <a:tblGrid>
                <a:gridCol w="3778250"/>
                <a:gridCol w="4908550"/>
              </a:tblGrid>
              <a:tr h="838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Άγιος Δημήτριος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Άγιος Παύλος</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Νοσοκoμείο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cap="flat">
                      <a:noFill/>
                    </a:lnT>
                    <a:lnB>
                      <a:noFill/>
                    </a:lnB>
                    <a:lnTlToBr>
                      <a:noFill/>
                    </a:lnTlToBr>
                    <a:lnBlToTr>
                      <a:noFill/>
                    </a:lnBlToTr>
                    <a:noFill/>
                  </a:tcPr>
                </a:tc>
              </a:tr>
              <a:tr h="1005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Αφροδισίων και Δερματικών Νόσων</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ΑΧΕΠΑ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Γενικό 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a:noFill/>
                    </a:lnT>
                    <a:lnB>
                      <a:noFill/>
                    </a:lnB>
                    <a:lnTlToBr>
                      <a:noFill/>
                    </a:lnTlToBr>
                    <a:lnBlToTr>
                      <a:noFill/>
                    </a:lnBlToTr>
                    <a:noFill/>
                  </a:tcPr>
                </a:tc>
              </a:tr>
              <a:tr h="838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Γεώργιος Γεννηματάς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Νοσοκoμείο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Γεώργιος Παπανικολάου</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Κεντρικό Νοσοκομείο Νοσημάτων Θώρακος Βορείου Ελλάδος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a:noFill/>
                    </a:lnT>
                    <a:lnB>
                      <a:noFill/>
                    </a:lnB>
                    <a:lnTlToBr>
                      <a:noFill/>
                    </a:lnTlToBr>
                    <a:lnBlToTr>
                      <a:noFill/>
                    </a:lnBlToTr>
                    <a:noFill/>
                  </a:tcPr>
                </a:tc>
              </a:tr>
              <a:tr h="838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Ειδικών Παθήσεων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Θεαγένειο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Αντικαρκινικό 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a:noFill/>
                    </a:lnT>
                    <a:lnB>
                      <a:noFill/>
                    </a:lnB>
                    <a:lnTlToBr>
                      <a:noFill/>
                    </a:lnTlToBr>
                    <a:lnBlToTr>
                      <a:noFill/>
                    </a:lnBlToTr>
                    <a:noFill/>
                  </a:tcPr>
                </a:tc>
              </a:tr>
              <a:tr h="838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Ιπποκράτειο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Νοσοκoμείο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Παναγία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2ο Νοσοκομείο ΙΚΑ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a:noFill/>
                    </a:lnT>
                    <a:lnB>
                      <a:noFill/>
                    </a:lnB>
                    <a:lnTlToBr>
                      <a:noFill/>
                    </a:lnTlToBr>
                    <a:lnBlToTr>
                      <a:noFill/>
                    </a:lnBlToTr>
                    <a:noFill/>
                  </a:tcPr>
                </a:tc>
              </a:tr>
              <a:tr h="838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3"/>
                        </a:rPr>
                        <a:t>Παπαγεωργίου</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Νοσοκoμείο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4"/>
                        </a:rPr>
                        <a:t>Ψυχιατρικό</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Θεσσαλονίκης</a:t>
                      </a:r>
                      <a:endParaRPr kumimoji="0" lang="el-GR" sz="1800" b="0" i="0" u="none" strike="noStrike" cap="none" normalizeH="0" baseline="0" smtClean="0">
                        <a:ln>
                          <a:noFill/>
                        </a:ln>
                        <a:solidFill>
                          <a:schemeClr val="tx1"/>
                        </a:solidFill>
                        <a:effectLst/>
                        <a:latin typeface="Arial" charset="0"/>
                      </a:endParaRPr>
                    </a:p>
                  </a:txBody>
                  <a:tcPr marT="45726" marB="45726" anchor="ctr" horzOverflow="overflow">
                    <a:lnL>
                      <a:noFill/>
                    </a:lnL>
                    <a:lnR cap="flat">
                      <a:noFill/>
                    </a:lnR>
                    <a:lnT>
                      <a:noFill/>
                    </a:lnT>
                    <a:lnB cap="flat">
                      <a:noFill/>
                    </a:lnB>
                    <a:lnTlToBr>
                      <a:noFill/>
                    </a:lnTlToBr>
                    <a:lnBlToTr>
                      <a:noFill/>
                    </a:lnBlToTr>
                    <a:noFill/>
                  </a:tcPr>
                </a:tc>
              </a:tr>
            </a:tbl>
          </a:graphicData>
        </a:graphic>
      </p:graphicFrame>
      <p:sp>
        <p:nvSpPr>
          <p:cNvPr id="50192" name="Rectangle 36"/>
          <p:cNvSpPr>
            <a:spLocks noChangeArrowheads="1"/>
          </p:cNvSpPr>
          <p:nvPr/>
        </p:nvSpPr>
        <p:spPr bwMode="auto">
          <a:xfrm>
            <a:off x="0" y="5165725"/>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1219200" y="457200"/>
            <a:ext cx="6499225"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Περιφέρεια :: Ανατολική Μακεδονία και Θράκη</a:t>
            </a:r>
          </a:p>
          <a:p>
            <a:pPr eaLnBrk="0" hangingPunct="0"/>
            <a:endParaRPr lang="el-GR"/>
          </a:p>
        </p:txBody>
      </p:sp>
      <p:graphicFrame>
        <p:nvGraphicFramePr>
          <p:cNvPr id="30746" name="Group 26"/>
          <p:cNvGraphicFramePr>
            <a:graphicFrameLocks noGrp="1"/>
          </p:cNvGraphicFramePr>
          <p:nvPr/>
        </p:nvGraphicFramePr>
        <p:xfrm>
          <a:off x="0" y="1447800"/>
          <a:ext cx="9144000" cy="4724400"/>
        </p:xfrm>
        <a:graphic>
          <a:graphicData uri="http://schemas.openxmlformats.org/drawingml/2006/table">
            <a:tbl>
              <a:tblPr/>
              <a:tblGrid>
                <a:gridCol w="5759450"/>
                <a:gridCol w="3384550"/>
              </a:tblGrid>
              <a:tr h="1289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Γενικό Νοσοκομείο Διδυμοτείχου</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Γενικό Νοσοκομείο Δράμας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289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Γενικό Νοσοκομείο Καβάλας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Γενικό Νοσοκομείο Ξάνθης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14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Πανεπιστημιακό Γενικό Νοσοκομείο Αλεξανδρούπολης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Σισμανόγλειο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Κομοτηνής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51210" name="Rectangle 24"/>
          <p:cNvSpPr>
            <a:spLocks noChangeArrowheads="1"/>
          </p:cNvSpPr>
          <p:nvPr/>
        </p:nvSpPr>
        <p:spPr bwMode="auto">
          <a:xfrm>
            <a:off x="0" y="4297363"/>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Εφημερις της Κυβέρνησης_1"/>
          <p:cNvPicPr>
            <a:picLocks noChangeAspect="1" noChangeArrowheads="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3048000" y="152400"/>
            <a:ext cx="2479675" cy="641350"/>
          </a:xfrm>
          <a:prstGeom prst="rect">
            <a:avLst/>
          </a:prstGeom>
          <a:noFill/>
          <a:ln w="9525">
            <a:noFill/>
            <a:miter lim="800000"/>
            <a:headEnd/>
            <a:tailEnd/>
          </a:ln>
        </p:spPr>
        <p:txBody>
          <a:bodyPr wrap="none" anchor="ctr">
            <a:spAutoFit/>
          </a:bodyPr>
          <a:lstStyle/>
          <a:p>
            <a:r>
              <a:rPr lang="el-GR" b="1"/>
              <a:t>Περιφέρεια :: Αττικής</a:t>
            </a:r>
          </a:p>
          <a:p>
            <a:pPr eaLnBrk="0" hangingPunct="0"/>
            <a:endParaRPr lang="el-GR"/>
          </a:p>
        </p:txBody>
      </p:sp>
      <p:graphicFrame>
        <p:nvGraphicFramePr>
          <p:cNvPr id="29740" name="Group 44"/>
          <p:cNvGraphicFramePr>
            <a:graphicFrameLocks noGrp="1"/>
          </p:cNvGraphicFramePr>
          <p:nvPr/>
        </p:nvGraphicFramePr>
        <p:xfrm>
          <a:off x="0" y="762000"/>
          <a:ext cx="9144000" cy="5867400"/>
        </p:xfrm>
        <a:graphic>
          <a:graphicData uri="http://schemas.openxmlformats.org/drawingml/2006/table">
            <a:tbl>
              <a:tblPr/>
              <a:tblGrid>
                <a:gridCol w="4040188"/>
                <a:gridCol w="5103812"/>
              </a:tblGrid>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Αγία Βαρβάρα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Δυτικής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Αγία Ελένη - Σπηλιοπούλειο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Παθολογικό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Αγία Σοφία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Γενικό Νοσοκομείο Παίδων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Άγιοι Ανάργυροι</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Ογκολογικό Νοσοκομείο Κηφισιάς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Άγιος Παντελεήμων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Νίκαιας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Άγιος Σάββας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Αντικαρκινικό Ογκολογικό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Αγλαϊα Κυριακού</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Παίδων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Αιγινήτειο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Αλεξάνδρα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hlinkClick r:id="rId12"/>
                        </a:rPr>
                        <a:t>Αμαλία </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Φλέμιγκ</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3"/>
                        </a:rPr>
                        <a:t>Ανδρέας Συγγρός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Αφροδίσιων και Δερματικών Νόσων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4"/>
                        </a:rPr>
                        <a:t>Αρεταίειο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5"/>
                        </a:rPr>
                        <a:t>Ασκληπιείο Βούλας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6"/>
                        </a:rPr>
                        <a:t>Ασκληπιός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7ο Νοσοκομείο ΙΚΑ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7"/>
                        </a:rPr>
                        <a:t>Αττικό</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Πανεπιστημιακό 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8"/>
                        </a:rPr>
                        <a:t>Γεώργιος Γεννηματάς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10" name="Group 38"/>
          <p:cNvGraphicFramePr>
            <a:graphicFrameLocks noGrp="1"/>
          </p:cNvGraphicFramePr>
          <p:nvPr/>
        </p:nvGraphicFramePr>
        <p:xfrm>
          <a:off x="0" y="152400"/>
          <a:ext cx="9144000" cy="6553201"/>
        </p:xfrm>
        <a:graphic>
          <a:graphicData uri="http://schemas.openxmlformats.org/drawingml/2006/table">
            <a:tbl>
              <a:tblPr/>
              <a:tblGrid>
                <a:gridCol w="4805363"/>
                <a:gridCol w="4338637"/>
              </a:tblGrid>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Δαφνί</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Ψυχιατρικό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Δρομοκαϊτειο</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Ψυχιατρικό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Έλενα Βενιζέλου</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Γενικό Νοσοκομείο – Μαιευτήριο</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Ελπίς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Νομαρχιακό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Ευαγγελισμός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Θριάσιο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Ελευσίνας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Ιπποκράτειο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ΚΑΤ</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Κοργιαλένειο - Μπενάκειο ΕΕΣ</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Κωνσταντοπούλειο - Αγία Όλγα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Νέας Ιωνίας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3"/>
                        </a:rPr>
                        <a:t>Λαϊκό</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4"/>
                        </a:rPr>
                        <a:t>Μεταξά</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Ειδικό Αντικαρκινικό Νοσοκομείο Πειραιά</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5"/>
                        </a:rPr>
                        <a:t>Νταού</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Παιδοψυχιατρικό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6"/>
                        </a:rPr>
                        <a:t>Οφθαλμιατρείο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9" name="Group 31"/>
          <p:cNvGraphicFramePr>
            <a:graphicFrameLocks noGrp="1"/>
          </p:cNvGraphicFramePr>
          <p:nvPr/>
        </p:nvGraphicFramePr>
        <p:xfrm>
          <a:off x="0" y="228600"/>
          <a:ext cx="9144000" cy="6629401"/>
        </p:xfrm>
        <a:graphic>
          <a:graphicData uri="http://schemas.openxmlformats.org/drawingml/2006/table">
            <a:tbl>
              <a:tblPr/>
              <a:tblGrid>
                <a:gridCol w="5505450"/>
                <a:gridCol w="3638550"/>
              </a:tblGrid>
              <a:tr h="129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Παίδων Πεντέλης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Παίδων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Παμμακάριστος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290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Παπαδημητρίου - Πεντέλη</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1ο Νοσοκομείο ΙΚΑ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Πατησίων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Νομαρχιακό Γενικό Νοσοκομείο</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29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Πολυκλινική Αθηνών</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Σισμανόγλειο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Αττικής</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292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Σωτηρία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Νοσημάτων Θώρακος Αθηνών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Τζάνειο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Πειραιά</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46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Τριφύλλειο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Κυθήρων</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048000" y="228600"/>
            <a:ext cx="3060700"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Περιφέρεια :: Κρήτης</a:t>
            </a:r>
          </a:p>
          <a:p>
            <a:pPr eaLnBrk="0" hangingPunct="0"/>
            <a:endParaRPr lang="el-GR"/>
          </a:p>
        </p:txBody>
      </p:sp>
      <p:graphicFrame>
        <p:nvGraphicFramePr>
          <p:cNvPr id="34851" name="Group 35"/>
          <p:cNvGraphicFramePr>
            <a:graphicFrameLocks noGrp="1"/>
          </p:cNvGraphicFramePr>
          <p:nvPr/>
        </p:nvGraphicFramePr>
        <p:xfrm>
          <a:off x="228600" y="990600"/>
          <a:ext cx="8686800" cy="5611812"/>
        </p:xfrm>
        <a:graphic>
          <a:graphicData uri="http://schemas.openxmlformats.org/drawingml/2006/table">
            <a:tbl>
              <a:tblPr/>
              <a:tblGrid>
                <a:gridCol w="5105400"/>
                <a:gridCol w="3581400"/>
              </a:tblGrid>
              <a:tr h="12668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Άγιος Γεώργιος</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Χανίων</a:t>
                      </a:r>
                      <a:endParaRPr kumimoji="0" lang="el-GR" sz="1800" b="0" i="0" u="none" strike="noStrike" cap="none" normalizeH="0" baseline="0" smtClean="0">
                        <a:ln>
                          <a:noFill/>
                        </a:ln>
                        <a:solidFill>
                          <a:schemeClr val="tx1"/>
                        </a:solidFill>
                        <a:effectLst/>
                        <a:latin typeface="Arial" charset="0"/>
                      </a:endParaRPr>
                    </a:p>
                  </a:txBody>
                  <a:tcPr marT="45723" marB="45723"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Βενιζέλειο - Πανάνειο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Ηρακλείου</a:t>
                      </a:r>
                      <a:endParaRPr kumimoji="0" lang="el-GR" sz="1800" b="0" i="0" u="none" strike="noStrike" cap="none" normalizeH="0" baseline="0" smtClean="0">
                        <a:ln>
                          <a:noFill/>
                        </a:ln>
                        <a:solidFill>
                          <a:schemeClr val="tx1"/>
                        </a:solidFill>
                        <a:effectLst/>
                        <a:latin typeface="Arial" charset="0"/>
                      </a:endParaRPr>
                    </a:p>
                  </a:txBody>
                  <a:tcPr marT="45723" marB="45723" anchor="ctr" horzOverflow="overflow">
                    <a:lnL>
                      <a:noFill/>
                    </a:lnL>
                    <a:lnR cap="flat">
                      <a:noFill/>
                    </a:lnR>
                    <a:lnT cap="flat">
                      <a:noFill/>
                    </a:lnT>
                    <a:lnB>
                      <a:noFill/>
                    </a:lnB>
                    <a:lnTlToBr>
                      <a:noFill/>
                    </a:lnTlToBr>
                    <a:lnBlToTr>
                      <a:noFill/>
                    </a:lnBlToTr>
                    <a:noFill/>
                  </a:tcPr>
                </a:tc>
              </a:tr>
              <a:tr h="823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Γενικό Νοσοκομείο - Κ.Υ. Ιεράπετρας</a:t>
                      </a:r>
                      <a:endParaRPr kumimoji="0" lang="el-GR" sz="3600" b="0" i="0" u="none" strike="noStrike" cap="none" normalizeH="0" baseline="0" smtClean="0">
                        <a:ln>
                          <a:noFill/>
                        </a:ln>
                        <a:solidFill>
                          <a:schemeClr val="tx1"/>
                        </a:solidFill>
                        <a:effectLst/>
                        <a:latin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Γενικό Νοσοκομείο - Κ.Υ. Σητείας</a:t>
                      </a:r>
                      <a:endParaRPr kumimoji="0" lang="el-GR" sz="3600" b="0" i="0" u="none" strike="noStrike" cap="none" normalizeH="0" baseline="0" smtClean="0">
                        <a:ln>
                          <a:noFill/>
                        </a:ln>
                        <a:solidFill>
                          <a:schemeClr val="tx1"/>
                        </a:solidFill>
                        <a:effectLst/>
                        <a:latin typeface="Arial" charset="0"/>
                      </a:endParaRPr>
                    </a:p>
                  </a:txBody>
                  <a:tcPr marT="45723" marB="45723" anchor="ctr" horzOverflow="overflow">
                    <a:lnL>
                      <a:noFill/>
                    </a:lnL>
                    <a:lnR cap="flat">
                      <a:noFill/>
                    </a:lnR>
                    <a:lnT>
                      <a:noFill/>
                    </a:lnT>
                    <a:lnB>
                      <a:noFill/>
                    </a:lnB>
                    <a:lnTlToBr>
                      <a:noFill/>
                    </a:lnTlToBr>
                    <a:lnBlToTr>
                      <a:noFill/>
                    </a:lnBlToTr>
                    <a:noFill/>
                  </a:tcPr>
                </a:tc>
              </a:tr>
              <a:tr h="823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Γενικό Νοσοκομείο Αγίου Νικολάου</a:t>
                      </a:r>
                      <a:endParaRPr kumimoji="0" lang="el-GR" sz="3600" b="0" i="0" u="none" strike="noStrike" cap="none" normalizeH="0" baseline="0" smtClean="0">
                        <a:ln>
                          <a:noFill/>
                        </a:ln>
                        <a:solidFill>
                          <a:schemeClr val="tx1"/>
                        </a:solidFill>
                        <a:effectLst/>
                        <a:latin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Γενικό Νοσοκομείο Ρεθύμνου</a:t>
                      </a:r>
                      <a:endParaRPr kumimoji="0" lang="el-GR" sz="3600" b="0" i="0" u="none" strike="noStrike" cap="none" normalizeH="0" baseline="0" smtClean="0">
                        <a:ln>
                          <a:noFill/>
                        </a:ln>
                        <a:solidFill>
                          <a:schemeClr val="tx1"/>
                        </a:solidFill>
                        <a:effectLst/>
                        <a:latin typeface="Arial" charset="0"/>
                      </a:endParaRPr>
                    </a:p>
                  </a:txBody>
                  <a:tcPr marT="45723" marB="45723" anchor="ctr" horzOverflow="overflow">
                    <a:lnL>
                      <a:noFill/>
                    </a:lnL>
                    <a:lnR cap="flat">
                      <a:noFill/>
                    </a:lnR>
                    <a:lnT>
                      <a:noFill/>
                    </a:lnT>
                    <a:lnB>
                      <a:noFill/>
                    </a:lnB>
                    <a:lnTlToBr>
                      <a:noFill/>
                    </a:lnTlToBr>
                    <a:lnBlToTr>
                      <a:noFill/>
                    </a:lnBlToTr>
                    <a:noFill/>
                  </a:tcPr>
                </a:tc>
              </a:tr>
              <a:tr h="12653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Διαλυνάκειο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 Κ.Υ. Νεάπολης</a:t>
                      </a:r>
                      <a:endParaRPr kumimoji="0" lang="el-GR" sz="1800" b="0" i="0" u="none" strike="noStrike" cap="none" normalizeH="0" baseline="0" smtClean="0">
                        <a:ln>
                          <a:noFill/>
                        </a:ln>
                        <a:solidFill>
                          <a:schemeClr val="tx1"/>
                        </a:solidFill>
                        <a:effectLst/>
                        <a:latin typeface="Arial" charset="0"/>
                      </a:endParaRPr>
                    </a:p>
                  </a:txBody>
                  <a:tcPr marT="45723" marB="45723"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Θεραπευτήριο Ψυχικών Παθήσεων Χανίων</a:t>
                      </a:r>
                      <a:endParaRPr kumimoji="0" lang="el-GR" sz="3600" b="0" i="0" u="none" strike="noStrike" cap="none" normalizeH="0" baseline="0" smtClean="0">
                        <a:ln>
                          <a:noFill/>
                        </a:ln>
                        <a:solidFill>
                          <a:schemeClr val="tx1"/>
                        </a:solidFill>
                        <a:effectLst/>
                        <a:latin typeface="Arial" charset="0"/>
                      </a:endParaRPr>
                    </a:p>
                  </a:txBody>
                  <a:tcPr marT="45723" marB="45723" anchor="ctr" horzOverflow="overflow">
                    <a:lnL>
                      <a:noFill/>
                    </a:lnL>
                    <a:lnR cap="flat">
                      <a:noFill/>
                    </a:lnR>
                    <a:lnT>
                      <a:noFill/>
                    </a:lnT>
                    <a:lnB>
                      <a:noFill/>
                    </a:lnB>
                    <a:lnTlToBr>
                      <a:noFill/>
                    </a:lnTlToBr>
                    <a:lnBlToTr>
                      <a:noFill/>
                    </a:lnBlToTr>
                    <a:noFill/>
                  </a:tcPr>
                </a:tc>
              </a:tr>
              <a:tr h="14335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ΠΕ ΠΑΓΝΗ</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Περιφερειακό Πανεπιστημιακό Γενικό Νοσοκομείο Ηρακλείου</a:t>
                      </a:r>
                      <a:endParaRPr kumimoji="0" lang="el-GR" sz="1800" b="0" i="0" u="none" strike="noStrike" cap="none" normalizeH="0" baseline="0" smtClean="0">
                        <a:ln>
                          <a:noFill/>
                        </a:ln>
                        <a:solidFill>
                          <a:schemeClr val="tx1"/>
                        </a:solidFill>
                        <a:effectLst/>
                        <a:latin typeface="Arial" charset="0"/>
                      </a:endParaRPr>
                    </a:p>
                  </a:txBody>
                  <a:tcPr marT="45723" marB="45723"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marT="45723" marB="45723" anchor="ctr" horzOverflow="overflow">
                    <a:lnL>
                      <a:noFill/>
                    </a:lnL>
                    <a:lnR cap="flat">
                      <a:noFill/>
                    </a:lnR>
                    <a:lnT>
                      <a:noFill/>
                    </a:lnT>
                    <a:lnB cap="flat">
                      <a:noFill/>
                    </a:lnB>
                    <a:lnTlToBr>
                      <a:noFill/>
                    </a:lnTlToBr>
                    <a:lnBlToTr>
                      <a:noFill/>
                    </a:lnBlToTr>
                    <a:noFill/>
                  </a:tcPr>
                </a:tc>
              </a:tr>
            </a:tbl>
          </a:graphicData>
        </a:graphic>
      </p:graphicFrame>
      <p:sp>
        <p:nvSpPr>
          <p:cNvPr id="55310" name="Rectangle 33"/>
          <p:cNvSpPr>
            <a:spLocks noChangeArrowheads="1"/>
          </p:cNvSpPr>
          <p:nvPr/>
        </p:nvSpPr>
        <p:spPr bwMode="auto">
          <a:xfrm>
            <a:off x="0" y="4784725"/>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2286000" y="609600"/>
            <a:ext cx="4076700"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Περιφέρεια :: Νότιου Αιγαίου</a:t>
            </a:r>
          </a:p>
          <a:p>
            <a:pPr eaLnBrk="0" hangingPunct="0"/>
            <a:endParaRPr lang="el-GR"/>
          </a:p>
        </p:txBody>
      </p:sp>
      <p:graphicFrame>
        <p:nvGraphicFramePr>
          <p:cNvPr id="35864" name="Group 24"/>
          <p:cNvGraphicFramePr>
            <a:graphicFrameLocks noGrp="1"/>
          </p:cNvGraphicFramePr>
          <p:nvPr/>
        </p:nvGraphicFramePr>
        <p:xfrm>
          <a:off x="609600" y="1828800"/>
          <a:ext cx="8077200" cy="4724401"/>
        </p:xfrm>
        <a:graphic>
          <a:graphicData uri="http://schemas.openxmlformats.org/drawingml/2006/table">
            <a:tbl>
              <a:tblPr/>
              <a:tblGrid>
                <a:gridCol w="4029075"/>
                <a:gridCol w="4048125"/>
              </a:tblGrid>
              <a:tr h="172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Βαρδάκειο και Πρώιο</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Σύρου</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Βουβάλειο</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24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 Κ.Υ. Καλύμνου</a:t>
                      </a:r>
                      <a:endParaRPr kumimoji="0" lang="el-GR"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Γενικό Νοσοκομείο Κω</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Γενικό Νοσοκομείο Ρόδου</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95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Κρατικό Θεραπευτήριο - Κ.Υ. Λέρου</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56330" name="Rectangle 25"/>
          <p:cNvSpPr>
            <a:spLocks noChangeArrowheads="1"/>
          </p:cNvSpPr>
          <p:nvPr/>
        </p:nvSpPr>
        <p:spPr bwMode="auto">
          <a:xfrm>
            <a:off x="0" y="441960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whee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2286000" y="304800"/>
            <a:ext cx="3954463"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Περιφέρεια :: Πελοποννήσου</a:t>
            </a:r>
          </a:p>
          <a:p>
            <a:pPr eaLnBrk="0" hangingPunct="0"/>
            <a:endParaRPr lang="el-GR"/>
          </a:p>
        </p:txBody>
      </p:sp>
      <p:graphicFrame>
        <p:nvGraphicFramePr>
          <p:cNvPr id="38943" name="Group 31"/>
          <p:cNvGraphicFramePr>
            <a:graphicFrameLocks noGrp="1"/>
          </p:cNvGraphicFramePr>
          <p:nvPr/>
        </p:nvGraphicFramePr>
        <p:xfrm>
          <a:off x="457200" y="1447800"/>
          <a:ext cx="8458200" cy="5181601"/>
        </p:xfrm>
        <a:graphic>
          <a:graphicData uri="http://schemas.openxmlformats.org/drawingml/2006/table">
            <a:tbl>
              <a:tblPr/>
              <a:tblGrid>
                <a:gridCol w="4303713"/>
                <a:gridCol w="4154487"/>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Γενικό Νοσοκομείο - Κ.Υ. Μολάων</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Γενικό Νοσοκομείο Άργους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Γενικό Νοσοκομείο Καλαμάτας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Γενικό Νοσοκομείο Κορίνθου</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Γενικό Νοσοκομείο Ναυπλίου</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Γενικό Νοσοκομείο Πύλου</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Γενικό Νοσοκομείο Σπάρτης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Νοσοκομείο - Κ.Υ. Κυπαρισσίας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52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1"/>
                        </a:rPr>
                        <a:t>Παναρκαδικό - Ευαγγελίστρια</a:t>
                      </a: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l-GR" sz="1200" b="0" i="0" u="none" strike="noStrike" cap="none" normalizeH="0" baseline="0" smtClean="0">
                          <a:ln>
                            <a:noFill/>
                          </a:ln>
                          <a:solidFill>
                            <a:schemeClr val="tx1"/>
                          </a:solidFill>
                          <a:effectLst/>
                          <a:latin typeface="Times New Roman" pitchFamily="18" charset="0"/>
                          <a:cs typeface="Times New Roman" pitchFamily="18" charset="0"/>
                        </a:rPr>
                      </a:br>
                      <a:r>
                        <a:rPr kumimoji="0" lang="el-GR" sz="1200" b="0" i="0" u="none" strike="noStrike" cap="none" normalizeH="0" baseline="0" smtClean="0">
                          <a:ln>
                            <a:noFill/>
                          </a:ln>
                          <a:solidFill>
                            <a:schemeClr val="tx1"/>
                          </a:solidFill>
                          <a:effectLst/>
                          <a:latin typeface="Times New Roman" pitchFamily="18" charset="0"/>
                          <a:cs typeface="Times New Roman" pitchFamily="18" charset="0"/>
                        </a:rPr>
                        <a:t>Γενικό Νοσοκομείο Τρίπολης</a:t>
                      </a:r>
                      <a:endParaRPr kumimoji="0" lang="el-GR"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2"/>
                        </a:rPr>
                        <a:t>Ψυχιατρικό Νοσοκομείο Τρίπολης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2057400" y="381000"/>
            <a:ext cx="4313238" cy="731838"/>
          </a:xfrm>
          <a:prstGeom prst="rect">
            <a:avLst/>
          </a:prstGeom>
          <a:noFill/>
          <a:ln w="9525">
            <a:noFill/>
            <a:miter lim="800000"/>
            <a:headEnd/>
            <a:tailEnd/>
          </a:ln>
        </p:spPr>
        <p:txBody>
          <a:bodyPr wrap="none" anchor="ctr">
            <a:spAutoFit/>
          </a:bodyPr>
          <a:lstStyle/>
          <a:p>
            <a:r>
              <a:rPr lang="el-GR" sz="2400" b="1">
                <a:latin typeface="Times New Roman" pitchFamily="18" charset="0"/>
                <a:cs typeface="Times New Roman" pitchFamily="18" charset="0"/>
              </a:rPr>
              <a:t>Περιφέρεια :: Στερεάς Ελλάδας</a:t>
            </a:r>
          </a:p>
          <a:p>
            <a:pPr eaLnBrk="0" hangingPunct="0"/>
            <a:endParaRPr lang="el-GR"/>
          </a:p>
        </p:txBody>
      </p:sp>
      <p:graphicFrame>
        <p:nvGraphicFramePr>
          <p:cNvPr id="37915" name="Group 27"/>
          <p:cNvGraphicFramePr>
            <a:graphicFrameLocks noGrp="1"/>
          </p:cNvGraphicFramePr>
          <p:nvPr/>
        </p:nvGraphicFramePr>
        <p:xfrm>
          <a:off x="0" y="1219200"/>
          <a:ext cx="9144000" cy="5638800"/>
        </p:xfrm>
        <a:graphic>
          <a:graphicData uri="http://schemas.openxmlformats.org/drawingml/2006/table">
            <a:tbl>
              <a:tblPr/>
              <a:tblGrid>
                <a:gridCol w="4729163"/>
                <a:gridCol w="4414837"/>
              </a:tblGrid>
              <a:tr h="1409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3"/>
                        </a:rPr>
                        <a:t>Γενικό Νομαρχιακό Νοσοκομείο Καρπενησίου</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4"/>
                        </a:rPr>
                        <a:t>Γενικό Νομαρχιακό Νοσοκομείο Λιβαδειάς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409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5"/>
                        </a:rPr>
                        <a:t>Γενικό Νοσοκομείο Άμφισσας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6"/>
                        </a:rPr>
                        <a:t>Γενικό Νοσοκομείο Θήβας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409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7"/>
                        </a:rPr>
                        <a:t>Γενικό Νοσοκομείο Καρύστου</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8"/>
                        </a:rPr>
                        <a:t>Γενικό Νοσοκομείο Λαμίας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409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9"/>
                        </a:rPr>
                        <a:t>Γενικό Νοσοκομείο Χαλκίδας</a:t>
                      </a:r>
                      <a:endParaRPr kumimoji="0" lang="el-GR" sz="3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hlinkClick r:id="rId10"/>
                        </a:rPr>
                        <a:t>Νομαρχιακό Γενικό Νοσοκομείο Κύμης</a:t>
                      </a:r>
                      <a:endParaRPr kumimoji="0" lang="el-GR" sz="3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58380" name="Rectangle 28"/>
          <p:cNvSpPr>
            <a:spLocks noChangeArrowheads="1"/>
          </p:cNvSpPr>
          <p:nvPr/>
        </p:nvSpPr>
        <p:spPr bwMode="auto">
          <a:xfrm>
            <a:off x="0" y="434340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Biomedical Equipment Technicial"/>
          <p:cNvPicPr>
            <a:picLocks noChangeAspect="1" noChangeArrowheads="1"/>
          </p:cNvPicPr>
          <p:nvPr/>
        </p:nvPicPr>
        <p:blipFill>
          <a:blip r:embed="rId3" cstate="print">
            <a:lum bright="86000"/>
          </a:blip>
          <a:srcRect/>
          <a:stretch>
            <a:fillRect/>
          </a:stretch>
        </p:blipFill>
        <p:spPr bwMode="auto">
          <a:xfrm>
            <a:off x="609600" y="0"/>
            <a:ext cx="8077200" cy="6858000"/>
          </a:xfrm>
          <a:prstGeom prst="rect">
            <a:avLst/>
          </a:prstGeom>
          <a:noFill/>
          <a:ln w="9525">
            <a:noFill/>
            <a:miter lim="800000"/>
            <a:headEnd/>
            <a:tailEnd/>
          </a:ln>
        </p:spPr>
      </p:pic>
      <p:sp>
        <p:nvSpPr>
          <p:cNvPr id="59395" name="Rectangle 4"/>
          <p:cNvSpPr>
            <a:spLocks noChangeArrowheads="1"/>
          </p:cNvSpPr>
          <p:nvPr/>
        </p:nvSpPr>
        <p:spPr bwMode="auto">
          <a:xfrm>
            <a:off x="304800" y="1401763"/>
            <a:ext cx="8229600" cy="3540125"/>
          </a:xfrm>
          <a:prstGeom prst="rect">
            <a:avLst/>
          </a:prstGeom>
          <a:noFill/>
          <a:ln w="9525">
            <a:noFill/>
            <a:miter lim="800000"/>
            <a:headEnd/>
            <a:tailEnd/>
          </a:ln>
        </p:spPr>
        <p:txBody>
          <a:bodyPr anchor="ctr">
            <a:spAutoFit/>
          </a:bodyPr>
          <a:lstStyle/>
          <a:p>
            <a:pPr algn="ctr">
              <a:buFont typeface="Symbol" pitchFamily="18" charset="2"/>
              <a:buNone/>
              <a:tabLst>
                <a:tab pos="457200" algn="l"/>
              </a:tabLst>
            </a:pPr>
            <a:r>
              <a:rPr lang="el-GR" sz="4800">
                <a:solidFill>
                  <a:srgbClr val="FF0066"/>
                </a:solidFill>
              </a:rPr>
              <a:t>Το μέλλον </a:t>
            </a:r>
            <a:r>
              <a:rPr lang="el-GR" sz="4400"/>
              <a:t>της </a:t>
            </a:r>
          </a:p>
          <a:p>
            <a:pPr algn="ctr">
              <a:buFont typeface="Symbol" pitchFamily="18" charset="2"/>
              <a:buChar char=""/>
              <a:tabLst>
                <a:tab pos="457200" algn="l"/>
              </a:tabLst>
            </a:pPr>
            <a:endParaRPr lang="el-GR" sz="4400"/>
          </a:p>
          <a:p>
            <a:pPr algn="ctr">
              <a:buFont typeface="Symbol" pitchFamily="18" charset="2"/>
              <a:buNone/>
              <a:tabLst>
                <a:tab pos="457200" algn="l"/>
              </a:tabLst>
            </a:pPr>
            <a:r>
              <a:rPr lang="el-GR" sz="4400" b="1">
                <a:solidFill>
                  <a:srgbClr val="663300"/>
                </a:solidFill>
              </a:rPr>
              <a:t>Βιοϊατρικής Τεχνολογίας</a:t>
            </a:r>
          </a:p>
          <a:p>
            <a:pPr algn="ctr">
              <a:buFont typeface="Symbol" pitchFamily="18" charset="2"/>
              <a:buNone/>
              <a:tabLst>
                <a:tab pos="457200" algn="l"/>
              </a:tabLst>
            </a:pPr>
            <a:endParaRPr lang="el-GR" sz="4400" b="1" i="1" u="sng"/>
          </a:p>
          <a:p>
            <a:pPr algn="ctr">
              <a:buFont typeface="Symbol" pitchFamily="18" charset="2"/>
              <a:buNone/>
              <a:tabLst>
                <a:tab pos="457200" algn="l"/>
              </a:tabLst>
            </a:pPr>
            <a:r>
              <a:rPr lang="el-GR" sz="4400"/>
              <a:t> </a:t>
            </a:r>
            <a:r>
              <a:rPr lang="el-GR" sz="4400" b="1">
                <a:solidFill>
                  <a:srgbClr val="0000FF"/>
                </a:solidFill>
              </a:rPr>
              <a:t>ως βιοποριστικό Επάγγελμα</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 Θέση περιεχομένου"/>
          <p:cNvSpPr>
            <a:spLocks noGrp="1"/>
          </p:cNvSpPr>
          <p:nvPr>
            <p:ph idx="1"/>
          </p:nvPr>
        </p:nvSpPr>
        <p:spPr>
          <a:xfrm>
            <a:off x="457200" y="381000"/>
            <a:ext cx="8229600" cy="5745163"/>
          </a:xfrm>
        </p:spPr>
        <p:txBody>
          <a:bodyPr/>
          <a:lstStyle/>
          <a:p>
            <a:pPr algn="ctr">
              <a:buFontTx/>
              <a:buNone/>
            </a:pPr>
            <a:endParaRPr lang="el-GR" sz="2800" smtClean="0"/>
          </a:p>
          <a:p>
            <a:pPr algn="ctr">
              <a:buFontTx/>
              <a:buNone/>
            </a:pPr>
            <a:r>
              <a:rPr lang="el-GR" sz="3600" b="1" smtClean="0">
                <a:solidFill>
                  <a:srgbClr val="0000FF"/>
                </a:solidFill>
              </a:rPr>
              <a:t>ΠΡΑΚΤΙΚΗ ΑΣΚΗΣΗ ΜΕ ΔΥΝΑΤΟΤΗΤΑ </a:t>
            </a:r>
          </a:p>
          <a:p>
            <a:pPr algn="ctr">
              <a:buFontTx/>
              <a:buNone/>
            </a:pPr>
            <a:r>
              <a:rPr lang="el-GR" sz="3600" b="1" smtClean="0">
                <a:solidFill>
                  <a:srgbClr val="0000FF"/>
                </a:solidFill>
              </a:rPr>
              <a:t>ΣΥΝΕΧΙΣΗΣ ΤΗΣ ΕΡΓΑΣΙΑΣ </a:t>
            </a:r>
          </a:p>
          <a:p>
            <a:pPr algn="ctr">
              <a:buFontTx/>
              <a:buNone/>
            </a:pPr>
            <a:endParaRPr lang="el-GR" sz="3600" smtClean="0">
              <a:solidFill>
                <a:srgbClr val="C00000"/>
              </a:solidFill>
            </a:endParaRPr>
          </a:p>
          <a:p>
            <a:pPr algn="ctr">
              <a:buFontTx/>
              <a:buNone/>
            </a:pPr>
            <a:r>
              <a:rPr lang="el-GR" sz="3600" smtClean="0">
                <a:solidFill>
                  <a:srgbClr val="C00000"/>
                </a:solidFill>
              </a:rPr>
              <a:t>ΚΑΙ</a:t>
            </a:r>
          </a:p>
          <a:p>
            <a:pPr algn="ctr">
              <a:buFontTx/>
              <a:buNone/>
            </a:pPr>
            <a:endParaRPr lang="el-GR" sz="2800" smtClean="0"/>
          </a:p>
          <a:p>
            <a:pPr algn="ctr">
              <a:buFontTx/>
              <a:buNone/>
            </a:pPr>
            <a:r>
              <a:rPr lang="el-GR" sz="4000" b="1" smtClean="0">
                <a:solidFill>
                  <a:srgbClr val="990099"/>
                </a:solidFill>
              </a:rPr>
              <a:t>ΣΤΙΣ ΙΔΙΩΤΙΚΕΣ ΕΤΑΙΡΕΙΕΣ</a:t>
            </a:r>
          </a:p>
          <a:p>
            <a:pPr algn="ctr">
              <a:buFontTx/>
              <a:buNone/>
            </a:pPr>
            <a:r>
              <a:rPr lang="el-GR" sz="4000" b="1" smtClean="0">
                <a:solidFill>
                  <a:srgbClr val="990099"/>
                </a:solidFill>
              </a:rPr>
              <a:t>  ΙΑΤΡΙΚΟΥ ΕΞΟΠΛΙΣΜΟΥ</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228600" y="228600"/>
            <a:ext cx="8305800" cy="1108075"/>
          </a:xfrm>
          <a:prstGeom prst="rect">
            <a:avLst/>
          </a:prstGeom>
          <a:noFill/>
          <a:ln w="9525">
            <a:noFill/>
            <a:miter lim="800000"/>
            <a:headEnd/>
            <a:tailEnd/>
          </a:ln>
        </p:spPr>
        <p:txBody>
          <a:bodyPr anchor="ctr">
            <a:spAutoFit/>
          </a:bodyPr>
          <a:lstStyle/>
          <a:p>
            <a:pPr algn="ctr">
              <a:tabLst>
                <a:tab pos="457200" algn="l"/>
              </a:tabLst>
            </a:pPr>
            <a:r>
              <a:rPr lang="el-GR" sz="2400">
                <a:solidFill>
                  <a:srgbClr val="0000FF"/>
                </a:solidFill>
              </a:rPr>
              <a:t>Επίσης ο  ιδιωτικός τομέας </a:t>
            </a:r>
            <a:r>
              <a:rPr lang="el-GR" sz="2400">
                <a:solidFill>
                  <a:srgbClr val="FF0000"/>
                </a:solidFill>
              </a:rPr>
              <a:t>έχει ανάγκη από επαγγελματίες </a:t>
            </a:r>
          </a:p>
          <a:p>
            <a:pPr algn="ctr">
              <a:tabLst>
                <a:tab pos="457200" algn="l"/>
              </a:tabLst>
            </a:pPr>
            <a:r>
              <a:rPr lang="el-GR" sz="2400">
                <a:solidFill>
                  <a:srgbClr val="FF0000"/>
                </a:solidFill>
              </a:rPr>
              <a:t>μηχανικούς που θα υποστηρίζουν</a:t>
            </a:r>
            <a:r>
              <a:rPr lang="el-GR" sz="2400">
                <a:solidFill>
                  <a:srgbClr val="990099"/>
                </a:solidFill>
              </a:rPr>
              <a:t> τα Ιατρικά Μηχανήματα</a:t>
            </a:r>
          </a:p>
          <a:p>
            <a:pPr algn="ctr">
              <a:tabLst>
                <a:tab pos="457200" algn="l"/>
              </a:tabLst>
            </a:pPr>
            <a:endParaRPr lang="el-GR"/>
          </a:p>
        </p:txBody>
      </p:sp>
      <p:graphicFrame>
        <p:nvGraphicFramePr>
          <p:cNvPr id="62587" name="Group 123"/>
          <p:cNvGraphicFramePr>
            <a:graphicFrameLocks noGrp="1"/>
          </p:cNvGraphicFramePr>
          <p:nvPr/>
        </p:nvGraphicFramePr>
        <p:xfrm>
          <a:off x="2286000" y="1447800"/>
          <a:ext cx="4800600" cy="5364288"/>
        </p:xfrm>
        <a:graphic>
          <a:graphicData uri="http://schemas.openxmlformats.org/drawingml/2006/table">
            <a:tbl>
              <a:tblPr/>
              <a:tblGrid>
                <a:gridCol w="4800600"/>
              </a:tblGrid>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AΒΒ</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AGFA</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AIR LIQUIDE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ALAPIS Medical Diagnostics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Alpha Laboratory Scientific</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Apollon</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Medical</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μονοπρόσωπη ΕΠΕ</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Ariti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ARMA Hellas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Becton Dickinson Hellas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Bioanalytica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BIOLINE SCIENTIFIC (Douros-Demagos)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BIOSENSE (Ανδριώτη Ελισάβετ &amp; Σια Ε.Ε.)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BROADSKY A.E.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BSI</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Business</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Systems</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International</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Carestream</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Health Hellas </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Π</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chemeClr val="tx1"/>
                          </a:solidFill>
                          <a:effectLst/>
                          <a:latin typeface="Arial" charset="0"/>
                          <a:ea typeface="Times New Roman" pitchFamily="18" charset="0"/>
                          <a:cs typeface="Arial" charset="0"/>
                        </a:rPr>
                        <a:t>Damplaid</a:t>
                      </a: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 Α.Ε.                                                                             </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Εφημερις της Κυβέρνησης_3"/>
          <p:cNvPicPr>
            <a:picLocks noChangeAspect="1" noChangeArrowheads="1"/>
          </p:cNvPicPr>
          <p:nvPr/>
        </p:nvPicPr>
        <p:blipFill>
          <a:blip r:embed="rId3" cstate="print"/>
          <a:srcRect/>
          <a:stretch>
            <a:fillRect/>
          </a:stretch>
        </p:blipFill>
        <p:spPr bwMode="auto">
          <a:xfrm>
            <a:off x="609600" y="0"/>
            <a:ext cx="7620000" cy="68580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29" name="Group 93"/>
          <p:cNvGraphicFramePr>
            <a:graphicFrameLocks noGrp="1"/>
          </p:cNvGraphicFramePr>
          <p:nvPr/>
        </p:nvGraphicFramePr>
        <p:xfrm>
          <a:off x="2133600" y="0"/>
          <a:ext cx="4572000" cy="6705603"/>
        </p:xfrm>
        <a:graphic>
          <a:graphicData uri="http://schemas.openxmlformats.org/drawingml/2006/table">
            <a:tbl>
              <a:tblPr/>
              <a:tblGrid>
                <a:gridCol w="45720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Data Management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Diamed A.E.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Digital Image Systems </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Σινώπης</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29,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Αθήνα</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Draeger Hellas S.A.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ELEKTA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ELEMED ΙΑΤΡΙΚΟΣ ΕΞΟΠΛΙΣΜΟΣ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ELMED.Ντουζουλικόπουλος.Ηρώων</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EPSI Chiller</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EQUIP Μηχανολογικές εφαρμογές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Fast Medical Service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FUJIFILM HELLAS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General Electric Medical  </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(GE medical)</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GP Medical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ΓΑΖΗ-ΠΑΠΠΑ</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Grafimedia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Hellamco Α.Ε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Hospitec - Hospequip </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(Hospital technology)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Hospitecnica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90" name="Group 42"/>
          <p:cNvGraphicFramePr>
            <a:graphicFrameLocks noGrp="1"/>
          </p:cNvGraphicFramePr>
          <p:nvPr/>
        </p:nvGraphicFramePr>
        <p:xfrm>
          <a:off x="2133600" y="228600"/>
          <a:ext cx="5257800" cy="6315075"/>
        </p:xfrm>
        <a:graphic>
          <a:graphicData uri="http://schemas.openxmlformats.org/drawingml/2006/table">
            <a:tbl>
              <a:tblPr/>
              <a:tblGrid>
                <a:gridCol w="5257800"/>
              </a:tblGrid>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InterMedica (Τζανιδάκης)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INTERTRONICS HELLAS AE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Intrahealth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ION PLUS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JOHNSON&amp;JOHNSON</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rgbClr val="FF0066"/>
                          </a:solidFill>
                          <a:effectLst/>
                          <a:latin typeface="Arial" charset="0"/>
                          <a:ea typeface="Times New Roman" pitchFamily="18" charset="0"/>
                          <a:cs typeface="Arial" charset="0"/>
                        </a:rPr>
                        <a:t>KLINIKUM</a:t>
                      </a:r>
                      <a:endParaRPr kumimoji="0" lang="el-GR" sz="2400" b="0" i="0" u="none" strike="noStrike" cap="none" normalizeH="0" baseline="0" smtClean="0">
                        <a:ln>
                          <a:noFill/>
                        </a:ln>
                        <a:solidFill>
                          <a:srgbClr val="FF0066"/>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L. C. AMETEC(</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Λαμπρόπουλος-Χριστόφογλου</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Labware S.A.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LERIVA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LILIAN</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MALBA A.E.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MART HELLAS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MEDIOKAL Δ. Καλλιβωκάς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MEDIPLAN L.T.D.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MEDICAL VISION </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Medical Electronics O.E.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0" name="Group 100"/>
          <p:cNvGraphicFramePr>
            <a:graphicFrameLocks noGrp="1"/>
          </p:cNvGraphicFramePr>
          <p:nvPr/>
        </p:nvGraphicFramePr>
        <p:xfrm>
          <a:off x="2362200" y="0"/>
          <a:ext cx="4648200" cy="6858005"/>
        </p:xfrm>
        <a:graphic>
          <a:graphicData uri="http://schemas.openxmlformats.org/drawingml/2006/table">
            <a:tbl>
              <a:tblPr/>
              <a:tblGrid>
                <a:gridCol w="4648200"/>
              </a:tblGrid>
              <a:tr h="633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Medical house (Δίγκας Κώστας)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Medic Plan</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Mediray</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MEDITIME A.E.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Medizine Technik</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Metronics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MIELE  Hellas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NiGico power electronics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NEXUS Medicals A.E.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Nivamed</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NOVAMEDICA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NOVO MD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OMICRON MEDICAL A.E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OMMALITE - Diamed</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PAROFIL</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PC Systems</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Philips Healthcare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PROTON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784" name="Group 296"/>
          <p:cNvGraphicFramePr>
            <a:graphicFrameLocks noGrp="1"/>
          </p:cNvGraphicFramePr>
          <p:nvPr/>
        </p:nvGraphicFramePr>
        <p:xfrm>
          <a:off x="2590800" y="0"/>
          <a:ext cx="4724400" cy="6858002"/>
        </p:xfrm>
        <a:graphic>
          <a:graphicData uri="http://schemas.openxmlformats.org/drawingml/2006/table">
            <a:tbl>
              <a:tblPr/>
              <a:tblGrid>
                <a:gridCol w="4724400"/>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RAD PROTECTION </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Rehab Care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SADENT </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SANTAIR Α.Ε.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SCIBA medica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Siemens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SIGMA Medical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ΧΑΣΚΟΣ-ΤΣΙΚΟΥΔΗΣ</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ST  Medical</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System Vision</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Surgilife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Karl Storz Ενδοσκόπια Ελλάδος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KARL STORZ  Ενδοσκόπηση Ελλάδος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Labcold</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Scan Ideal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γραμματεία)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Solution Medical Care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63" name="Group 79"/>
          <p:cNvGraphicFramePr>
            <a:graphicFrameLocks noGrp="1"/>
          </p:cNvGraphicFramePr>
          <p:nvPr/>
        </p:nvGraphicFramePr>
        <p:xfrm>
          <a:off x="3048000" y="0"/>
          <a:ext cx="3048000" cy="6858001"/>
        </p:xfrm>
        <a:graphic>
          <a:graphicData uri="http://schemas.openxmlformats.org/drawingml/2006/table">
            <a:tbl>
              <a:tblPr/>
              <a:tblGrid>
                <a:gridCol w="3048000"/>
              </a:tblGrid>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Stryker Hellas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SADENT S.A.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Techno Lab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Τεχνοδιάγνωση ΕΠΕ</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Technomedical</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Technomedics Assets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United Labtek ISM</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Wolf Medica</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Xerox (τεχνικό τμήμα)</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3Μ εταιρεία</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ΑΛΕΞΑΝΔΡΑ ΔΑΛΛΑ &amp; ΣΙΑ Ε.Ε.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ΑΝΑΛΥΤΙΚΕΣ ΣΥΣΚΕΥΕΣ Α.Ε. (ΒΑΜΒΑΚΑΣ)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ΑΝΒΑΝΣ ΠΡΟΝΤΑΚΤΣ Α.Ε.Β.Ε.Τ.Ε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ΑΝΤΙΣΕΛ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Α. Σελλίδης Α.Ε.</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 )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Απόλλων Medical</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82" name="Group 74"/>
          <p:cNvGraphicFramePr>
            <a:graphicFrameLocks noGrp="1"/>
          </p:cNvGraphicFramePr>
          <p:nvPr/>
        </p:nvGraphicFramePr>
        <p:xfrm>
          <a:off x="3048000" y="0"/>
          <a:ext cx="2832100" cy="6858003"/>
        </p:xfrm>
        <a:graphic>
          <a:graphicData uri="http://schemas.openxmlformats.org/drawingml/2006/table">
            <a:tbl>
              <a:tblPr/>
              <a:tblGrid>
                <a:gridCol w="2832100"/>
              </a:tblGrid>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ΑΡΗΣ ΜΑΝΤΖΩΡΟΣ  Α.Ε.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ΑΡΗΤΗ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ΑΡΘΡΩΣΙΣ  Α.Ε.  Άρθρωσις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N Αστεριάδης Α.Ε.</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(Δερβενίων 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ΒΑΜΒΑΣ Medicals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(όμιλος)</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b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Ιωάννης Χρ. Βάμβας ΑΕΒΕ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Βαρελάς A.E.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(VARELAS S.A) Κηφισιά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Βιοδυναμική A.E.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ΒΙΟΙΑΤΡΙΚΗ ΤΕΧΝΟΛΟΓΙΑ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Βιόκοσμος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Βιοπρομηθευτική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(Κατεχάκη36  Νέο Ψυχικό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Γέτριμεντ ΕΠΕ ΙΑΤΡΙΚΑ ΕΙΔΗ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Getremed</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ΓΕΡΜΑΝΟΣ Υγειονομική φροντίδα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ΔΕΚΑ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nvGraphicFramePr>
        <p:xfrm>
          <a:off x="2895600" y="152400"/>
          <a:ext cx="3733800" cy="6583520"/>
        </p:xfrm>
        <a:graphic>
          <a:graphicData uri="http://schemas.openxmlformats.org/drawingml/2006/table">
            <a:tbl>
              <a:tblPr/>
              <a:tblGrid>
                <a:gridCol w="3733800"/>
              </a:tblGrid>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ΔΕΡΒΟΣ  -  ΔΗΜΗΤΡΑΚΟΠΟΥΛΟΣ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ΔΗΜΟΚΡΙΤΟΣ- ΧΟΥΡΔΑΚΗΣ ΚΩΣΤΑΣ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Ελμπούση Ν. κ' ΣΙΑ Ο.Ε.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ΕΝΔΟΣΚΟΠΙΚΗ Α.Ε.  (ΚΑΛΟΓΛΟΥ)</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Ενόρασις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Έψιλον και Έψιλον  Ιατρικά ΑΕ (Ε&amp;Ε) E&amp;E</a:t>
                      </a:r>
                      <a:b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b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εψιλον και εψιλον     Ε &amp; 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Ηλεκτροδυναμική</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Ιακωβίδης εταιρεία</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Ι.Μ.ΚΥΡΙΑΚΙΔΗΣ A.E.</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ΙΑΜΟΣ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Κατσαντώνη 18, Περιστέρι</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Ιατροτεχνολογική Α.Ε.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Ι.ΛΑΔΑΚΗΣ Α.Ε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ΙΟΝ Plus</a:t>
                      </a:r>
                      <a:b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b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Μανιάτης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ΚΑΛΠΑΚΑ Λ.   Α.Β.Τ.Ε.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sng" strike="noStrike" cap="none" normalizeH="0" baseline="0" smtClean="0">
                          <a:ln>
                            <a:noFill/>
                          </a:ln>
                          <a:solidFill>
                            <a:schemeClr val="tx1"/>
                          </a:solidFill>
                          <a:effectLst/>
                          <a:latin typeface="Arial" charset="0"/>
                          <a:ea typeface="Times New Roman" pitchFamily="18" charset="0"/>
                          <a:cs typeface="Arial" charset="0"/>
                        </a:rPr>
                        <a:t>Καραγιάννης Χρήστος  Α.Ε.  ERBE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ΚΑΡΒΩΝΗΣ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Μάρκος</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καρβώνης </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Αντώνης)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3"/>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33" name="Group 177"/>
          <p:cNvGraphicFramePr>
            <a:graphicFrameLocks noGrp="1"/>
          </p:cNvGraphicFramePr>
          <p:nvPr/>
        </p:nvGraphicFramePr>
        <p:xfrm>
          <a:off x="2819400" y="0"/>
          <a:ext cx="4343400" cy="6858003"/>
        </p:xfrm>
        <a:graphic>
          <a:graphicData uri="http://schemas.openxmlformats.org/drawingml/2006/table">
            <a:tbl>
              <a:tblPr/>
              <a:tblGrid>
                <a:gridCol w="4343400"/>
              </a:tblGrid>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ΚΕΠΑ ΑΘ. Καρβούνης - Δημ. Σπαραγγης Ο.Ε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Κορδοπάτης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Κωνσταντόπουλος Γιάννης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Λαδάκης Ι.</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Λεούσης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Μάγειρας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Μηνά Εταιρεία</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Μηχανολογικές Εφαρμογές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ΝΟΣΟΚΟΜΕΙΑΚΗ ΓΡΑΜΜΗ Α.Ε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Apple Center data management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ΟΜΙΚΡΟΝ Medical Α.Ε.   ( όμικρον )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ΟΜΝΙΑ ΕΠΕ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Ορθοκίνηση</a:t>
                      </a:r>
                      <a:b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b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Λέπουρας - Πρωτόπαπας &amp; ΣΙΑ Ο.Ε.</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ΠΑΝΟΣ ΣΚΟΥΤΑΣ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l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39" name="Group 59"/>
          <p:cNvGraphicFramePr>
            <a:graphicFrameLocks noGrp="1"/>
          </p:cNvGraphicFramePr>
          <p:nvPr/>
        </p:nvGraphicFramePr>
        <p:xfrm>
          <a:off x="2362200" y="685800"/>
          <a:ext cx="4114800" cy="4953001"/>
        </p:xfrm>
        <a:graphic>
          <a:graphicData uri="http://schemas.openxmlformats.org/drawingml/2006/table">
            <a:tbl>
              <a:tblPr/>
              <a:tblGrid>
                <a:gridCol w="4114800"/>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charset="0"/>
                          <a:ea typeface="Times New Roman" pitchFamily="18" charset="0"/>
                          <a:cs typeface="Arial" charset="0"/>
                        </a:rPr>
                        <a:t>ΠΑΠΑΠΟΣΤΟΛΟΥ A.E.</a:t>
                      </a:r>
                      <a:endParaRPr kumimoji="0" lang="el-GR" sz="16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ΠΑΠΟΥΔΗΣ  ΑΠ.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ΠΑΣΚΑΛ ΣΤΡΟΥΤΖΑ</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ΠΝΟΗ Α.Ε.    Πνοή</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ΣΕΡΠΕΤΟΠΟΥΛΟΣ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ΣΠΥΡΟΣ ΜΑΖΙΑΝΗΣ κ' ΣΙΑ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Συμεωνίδης Αφοί (</a:t>
                      </a:r>
                      <a:r>
                        <a:rPr kumimoji="0" lang="el-GR" sz="1600" b="0" i="0" u="none" strike="noStrike" cap="none" normalizeH="0" baseline="0" smtClean="0">
                          <a:ln>
                            <a:noFill/>
                          </a:ln>
                          <a:solidFill>
                            <a:schemeClr val="tx1"/>
                          </a:solidFill>
                          <a:effectLst/>
                          <a:latin typeface="Arial" charset="0"/>
                          <a:ea typeface="Times New Roman" pitchFamily="18" charset="0"/>
                          <a:cs typeface="Arial" charset="0"/>
                        </a:rPr>
                        <a:t>Rotex Electronica</a:t>
                      </a: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ΤΡΑΣΑΝΗΣ ΙΩΑΝΝΗΣ </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ea typeface="Times New Roman" pitchFamily="18" charset="0"/>
                          <a:cs typeface="Arial" charset="0"/>
                        </a:rPr>
                        <a:t>Χαρίσης Ε. Κώστας</a:t>
                      </a:r>
                      <a:endParaRPr kumimoji="0" lang="el-G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ea typeface="Times New Roman" pitchFamily="18" charset="0"/>
                          <a:cs typeface="Arial" charset="0"/>
                        </a:rPr>
                        <a:t>ΧΡΙΣΤΟΦΙΛΟΠΟΥΛΟΣ Α.Ε</a:t>
                      </a:r>
                      <a:endParaRPr kumimoji="0" lang="el-G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ctrTitle"/>
          </p:nvPr>
        </p:nvSpPr>
        <p:spPr>
          <a:xfrm>
            <a:off x="685800" y="381000"/>
            <a:ext cx="7772400" cy="1447800"/>
          </a:xfrm>
        </p:spPr>
        <p:txBody>
          <a:bodyPr/>
          <a:lstStyle/>
          <a:p>
            <a:r>
              <a:rPr lang="el-GR" sz="3600" b="1" smtClean="0">
                <a:solidFill>
                  <a:srgbClr val="0000FF"/>
                </a:solidFill>
              </a:rPr>
              <a:t>Οι Ηλεκτρονικοί Μηχανικοί εν ώρα εργασίας</a:t>
            </a:r>
          </a:p>
        </p:txBody>
      </p:sp>
      <p:sp>
        <p:nvSpPr>
          <p:cNvPr id="71683" name="2 - Υπότιτλος"/>
          <p:cNvSpPr>
            <a:spLocks noGrp="1"/>
          </p:cNvSpPr>
          <p:nvPr>
            <p:ph type="subTitle" idx="1"/>
          </p:nvPr>
        </p:nvSpPr>
        <p:spPr>
          <a:xfrm>
            <a:off x="1219200" y="1828800"/>
            <a:ext cx="6400800" cy="2590800"/>
          </a:xfrm>
        </p:spPr>
        <p:txBody>
          <a:bodyPr/>
          <a:lstStyle/>
          <a:p>
            <a:r>
              <a:rPr lang="el-GR" sz="3600" u="sng" smtClean="0">
                <a:solidFill>
                  <a:srgbClr val="990099"/>
                </a:solidFill>
              </a:rPr>
              <a:t>Φοιτητές από</a:t>
            </a:r>
            <a:r>
              <a:rPr lang="en-US" smtClean="0">
                <a:solidFill>
                  <a:srgbClr val="990099"/>
                </a:solidFill>
              </a:rPr>
              <a:t>:</a:t>
            </a:r>
          </a:p>
          <a:p>
            <a:pPr algn="l"/>
            <a:r>
              <a:rPr lang="en-US" smtClean="0">
                <a:solidFill>
                  <a:srgbClr val="FF0000"/>
                </a:solidFill>
              </a:rPr>
              <a:t> </a:t>
            </a:r>
            <a:r>
              <a:rPr lang="el-GR" b="1" smtClean="0">
                <a:solidFill>
                  <a:srgbClr val="FF0000"/>
                </a:solidFill>
              </a:rPr>
              <a:t>ΑΤΕΙ ΛΑΜΙΑΣ  ΗΛΕΚΤΡΟΝΙΚΩΝ ΜΗΧΑΝΙΚΩΝ </a:t>
            </a:r>
            <a:endParaRPr lang="el-GR" b="1" smtClean="0">
              <a:solidFill>
                <a:srgbClr val="0000FF"/>
              </a:solidFill>
            </a:endParaRPr>
          </a:p>
          <a:p>
            <a:pPr algn="l"/>
            <a:r>
              <a:rPr lang="el-GR" b="1" smtClean="0">
                <a:solidFill>
                  <a:srgbClr val="008000"/>
                </a:solidFill>
              </a:rPr>
              <a:t> ΑΤΕΙ ΠΕΙΡΑΙΑ ΗΛΕΚΤΡΟΝΙΚΩΝ ΜΗΧΑΝΙΚΩΝ </a:t>
            </a:r>
            <a:endParaRPr lang="el-GR" b="1" smtClean="0">
              <a:solidFill>
                <a:srgbClr val="0000FF"/>
              </a:solidFill>
            </a:endParaRPr>
          </a:p>
          <a:p>
            <a:pPr algn="l"/>
            <a:r>
              <a:rPr lang="el-GR" b="1" smtClean="0">
                <a:solidFill>
                  <a:srgbClr val="990099"/>
                </a:solidFill>
              </a:rPr>
              <a:t> ΑΤΕΙ ΚΡΗΤΗΣ ΗΛΕΚΤΡΟΝΙΚΩΝ ΜΗΧΑΝΙΚΩ</a:t>
            </a:r>
            <a:r>
              <a:rPr lang="el-GR" smtClean="0">
                <a:solidFill>
                  <a:srgbClr val="990099"/>
                </a:solidFill>
              </a:rPr>
              <a:t>Ν </a:t>
            </a:r>
            <a:endParaRPr lang="el-GR" smtClean="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Εφημερις της Κυβέρνησης_4"/>
          <p:cNvPicPr>
            <a:picLocks noChangeAspect="1" noChangeArrowheads="1"/>
          </p:cNvPicPr>
          <p:nvPr/>
        </p:nvPicPr>
        <p:blipFill>
          <a:blip r:embed="rId3" cstate="print"/>
          <a:srcRect/>
          <a:stretch>
            <a:fillRect/>
          </a:stretch>
        </p:blipFill>
        <p:spPr bwMode="auto">
          <a:xfrm>
            <a:off x="1066800" y="0"/>
            <a:ext cx="6934200" cy="68580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3 - Θέση περιεχομένου" descr="20141110_163359.jpg"/>
          <p:cNvPicPr>
            <a:picLocks noGrp="1" noChangeAspect="1"/>
          </p:cNvPicPr>
          <p:nvPr>
            <p:ph idx="1"/>
          </p:nvPr>
        </p:nvPicPr>
        <p:blipFill>
          <a:blip r:embed="rId2" cstate="print"/>
          <a:srcRect/>
          <a:stretch>
            <a:fillRect/>
          </a:stretch>
        </p:blipFill>
        <p:spPr>
          <a:xfrm>
            <a:off x="-685800" y="0"/>
            <a:ext cx="6553200" cy="6858000"/>
          </a:xfrm>
        </p:spPr>
      </p:pic>
      <p:graphicFrame>
        <p:nvGraphicFramePr>
          <p:cNvPr id="3" name="2 - Πίνακας"/>
          <p:cNvGraphicFramePr>
            <a:graphicFrameLocks noGrp="1"/>
          </p:cNvGraphicFramePr>
          <p:nvPr/>
        </p:nvGraphicFramePr>
        <p:xfrm>
          <a:off x="5943600" y="-990600"/>
          <a:ext cx="3200400" cy="9894570"/>
        </p:xfrm>
        <a:graphic>
          <a:graphicData uri="http://schemas.openxmlformats.org/drawingml/2006/table">
            <a:tbl>
              <a:tblPr/>
              <a:tblGrid>
                <a:gridCol w="3200400"/>
              </a:tblGrid>
              <a:tr h="807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solidFill>
                            <a:srgbClr val="002060"/>
                          </a:solidFill>
                          <a:latin typeface="+mn-lt"/>
                        </a:rPr>
                        <a:t> </a:t>
                      </a:r>
                      <a:r>
                        <a:rPr lang="el-GR" sz="3200" dirty="0" smtClean="0">
                          <a:solidFill>
                            <a:srgbClr val="002060"/>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3200" dirty="0" smtClean="0">
                        <a:solidFill>
                          <a:srgbClr val="00206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2060"/>
                          </a:solidFill>
                          <a:latin typeface="+mn-lt"/>
                        </a:rPr>
                        <a:t>D</a:t>
                      </a:r>
                      <a:r>
                        <a:rPr lang="en-GB" sz="3200" dirty="0" err="1" smtClean="0">
                          <a:solidFill>
                            <a:srgbClr val="002060"/>
                          </a:solidFill>
                          <a:latin typeface="+mn-lt"/>
                        </a:rPr>
                        <a:t>imitris</a:t>
                      </a:r>
                      <a:r>
                        <a:rPr lang="en-GB" sz="3200" dirty="0" smtClean="0">
                          <a:solidFill>
                            <a:srgbClr val="002060"/>
                          </a:solidFill>
                          <a:latin typeface="+mn-lt"/>
                        </a:rPr>
                        <a:t> </a:t>
                      </a:r>
                      <a:r>
                        <a:rPr lang="en-GB" sz="3200" dirty="0" err="1" smtClean="0">
                          <a:solidFill>
                            <a:srgbClr val="002060"/>
                          </a:solidFill>
                          <a:latin typeface="+mn-lt"/>
                        </a:rPr>
                        <a:t>Kochylas</a:t>
                      </a:r>
                      <a:endParaRPr lang="en-GB" sz="3200" dirty="0" smtClean="0">
                        <a:solidFill>
                          <a:srgbClr val="002060"/>
                        </a:solidFill>
                        <a:latin typeface="+mn-lt"/>
                      </a:endParaRPr>
                    </a:p>
                    <a:p>
                      <a:pPr>
                        <a:spcAft>
                          <a:spcPts val="0"/>
                        </a:spcAft>
                      </a:pPr>
                      <a:endParaRPr lang="en-GB" sz="2000" dirty="0">
                        <a:latin typeface="Calibri"/>
                      </a:endParaRPr>
                    </a:p>
                    <a:p>
                      <a:pPr>
                        <a:spcAft>
                          <a:spcPts val="0"/>
                        </a:spcAft>
                      </a:pPr>
                      <a:r>
                        <a:rPr lang="en-GB" sz="2800" b="1" i="1" baseline="0" dirty="0" smtClean="0">
                          <a:solidFill>
                            <a:srgbClr val="FF0000"/>
                          </a:solidFill>
                          <a:latin typeface="Arial"/>
                        </a:rPr>
                        <a:t>      </a:t>
                      </a:r>
                      <a:r>
                        <a:rPr lang="en-GB" sz="2800" b="1" i="1" dirty="0" smtClean="0">
                          <a:solidFill>
                            <a:srgbClr val="FF0000"/>
                          </a:solidFill>
                          <a:latin typeface="Arial"/>
                        </a:rPr>
                        <a:t> Electronic Engineer</a:t>
                      </a:r>
                      <a:endParaRPr lang="el-GR" sz="2800" b="1" i="1" dirty="0" smtClean="0">
                        <a:solidFill>
                          <a:srgbClr val="FF0000"/>
                        </a:solidFill>
                        <a:latin typeface="Arial"/>
                      </a:endParaRPr>
                    </a:p>
                    <a:p>
                      <a:pPr>
                        <a:spcAft>
                          <a:spcPts val="0"/>
                        </a:spcAft>
                      </a:pPr>
                      <a:endParaRPr lang="el-GR" sz="2000" i="1" dirty="0" smtClean="0">
                        <a:solidFill>
                          <a:srgbClr val="002060"/>
                        </a:solidFill>
                        <a:latin typeface="Arial"/>
                      </a:endParaRPr>
                    </a:p>
                    <a:p>
                      <a:pPr>
                        <a:spcAft>
                          <a:spcPts val="0"/>
                        </a:spcAft>
                      </a:pPr>
                      <a:r>
                        <a:rPr lang="en-US" sz="2800" b="0" i="1" dirty="0" smtClean="0">
                          <a:solidFill>
                            <a:srgbClr val="FF0000"/>
                          </a:solidFill>
                          <a:latin typeface="Arial"/>
                        </a:rPr>
                        <a:t>        </a:t>
                      </a:r>
                      <a:endParaRPr lang="el-GR" sz="2800" b="0" i="1" dirty="0" smtClean="0">
                        <a:solidFill>
                          <a:srgbClr val="FF0000"/>
                        </a:solidFill>
                        <a:latin typeface="Arial"/>
                      </a:endParaRPr>
                    </a:p>
                    <a:p>
                      <a:pPr>
                        <a:spcAft>
                          <a:spcPts val="0"/>
                        </a:spcAft>
                      </a:pPr>
                      <a:r>
                        <a:rPr lang="el-GR" sz="2800" b="0" i="1" dirty="0" smtClean="0">
                          <a:solidFill>
                            <a:srgbClr val="FF0000"/>
                          </a:solidFill>
                          <a:latin typeface="Arial"/>
                        </a:rPr>
                        <a:t>       </a:t>
                      </a:r>
                      <a:r>
                        <a:rPr lang="en-US" sz="2800" b="0" i="1" dirty="0" smtClean="0">
                          <a:solidFill>
                            <a:srgbClr val="FF0000"/>
                          </a:solidFill>
                          <a:latin typeface="Arial"/>
                        </a:rPr>
                        <a:t> E</a:t>
                      </a:r>
                      <a:r>
                        <a:rPr lang="el-GR" sz="2800" b="0" i="1" dirty="0" err="1" smtClean="0">
                          <a:solidFill>
                            <a:srgbClr val="FF0000"/>
                          </a:solidFill>
                          <a:latin typeface="Arial"/>
                        </a:rPr>
                        <a:t>ταιρεία</a:t>
                      </a:r>
                      <a:r>
                        <a:rPr lang="el-GR" sz="2800" b="0" i="1" baseline="0" dirty="0" smtClean="0">
                          <a:solidFill>
                            <a:srgbClr val="FF0000"/>
                          </a:solidFill>
                          <a:latin typeface="Arial"/>
                        </a:rPr>
                        <a:t> </a:t>
                      </a:r>
                      <a:r>
                        <a:rPr lang="en-US" sz="2800" b="0" i="1" baseline="0" dirty="0" smtClean="0">
                          <a:solidFill>
                            <a:srgbClr val="FF0000"/>
                          </a:solidFill>
                          <a:latin typeface="Arial"/>
                        </a:rPr>
                        <a:t>     </a:t>
                      </a:r>
                      <a:r>
                        <a:rPr lang="el-GR" sz="2800" b="0" i="1" baseline="0" dirty="0" smtClean="0">
                          <a:solidFill>
                            <a:srgbClr val="FF0000"/>
                          </a:solidFill>
                          <a:latin typeface="Arial"/>
                        </a:rPr>
                        <a:t> ΠΑΠΑΠΟΣΤΟΛΟΥ</a:t>
                      </a:r>
                    </a:p>
                    <a:p>
                      <a:pPr>
                        <a:spcAft>
                          <a:spcPts val="0"/>
                        </a:spcAft>
                      </a:pPr>
                      <a:r>
                        <a:rPr lang="el-GR" sz="2800" b="0" i="1" baseline="0" dirty="0" smtClean="0">
                          <a:solidFill>
                            <a:srgbClr val="7030A0"/>
                          </a:solidFill>
                          <a:latin typeface="Arial"/>
                        </a:rPr>
                        <a:t> </a:t>
                      </a:r>
                    </a:p>
                    <a:p>
                      <a:pPr>
                        <a:spcAft>
                          <a:spcPts val="0"/>
                        </a:spcAft>
                      </a:pPr>
                      <a:endParaRPr lang="el-GR" sz="2800" b="0" i="1" baseline="0" dirty="0" smtClean="0">
                        <a:solidFill>
                          <a:srgbClr val="7030A0"/>
                        </a:solidFill>
                        <a:latin typeface="Arial"/>
                      </a:endParaRPr>
                    </a:p>
                    <a:p>
                      <a:pPr>
                        <a:spcAft>
                          <a:spcPts val="0"/>
                        </a:spcAft>
                      </a:pPr>
                      <a:r>
                        <a:rPr lang="el-GR" sz="2800" b="1" i="1" baseline="0" dirty="0" smtClean="0">
                          <a:solidFill>
                            <a:srgbClr val="7030A0"/>
                          </a:solidFill>
                          <a:latin typeface="Arial"/>
                        </a:rPr>
                        <a:t>ΗΛΕΚΤΡΟΝΙΚΟΣ</a:t>
                      </a:r>
                    </a:p>
                    <a:p>
                      <a:pPr>
                        <a:spcAft>
                          <a:spcPts val="0"/>
                        </a:spcAft>
                      </a:pPr>
                      <a:r>
                        <a:rPr lang="el-GR" sz="2800" b="1" i="1" baseline="0" dirty="0" smtClean="0">
                          <a:solidFill>
                            <a:srgbClr val="7030A0"/>
                          </a:solidFill>
                          <a:latin typeface="Arial"/>
                        </a:rPr>
                        <a:t>     ΜΗΧΑΝΙΚΟΣ </a:t>
                      </a:r>
                    </a:p>
                    <a:p>
                      <a:pPr>
                        <a:spcAft>
                          <a:spcPts val="0"/>
                        </a:spcAft>
                      </a:pPr>
                      <a:r>
                        <a:rPr lang="el-GR" sz="2800" b="0" i="1" baseline="0" dirty="0" smtClean="0">
                          <a:solidFill>
                            <a:srgbClr val="7030A0"/>
                          </a:solidFill>
                          <a:latin typeface="Arial"/>
                        </a:rPr>
                        <a:t>   </a:t>
                      </a:r>
                    </a:p>
                    <a:p>
                      <a:pPr>
                        <a:spcAft>
                          <a:spcPts val="0"/>
                        </a:spcAft>
                      </a:pPr>
                      <a:r>
                        <a:rPr lang="el-GR" sz="2800" b="0" i="1" baseline="0" dirty="0" smtClean="0">
                          <a:solidFill>
                            <a:srgbClr val="7030A0"/>
                          </a:solidFill>
                          <a:latin typeface="Arial"/>
                        </a:rPr>
                        <a:t>  </a:t>
                      </a:r>
                      <a:r>
                        <a:rPr lang="el-GR" sz="3200" b="1" i="1" u="none" baseline="0" dirty="0" smtClean="0">
                          <a:solidFill>
                            <a:srgbClr val="FF0000"/>
                          </a:solidFill>
                          <a:latin typeface="Arial"/>
                        </a:rPr>
                        <a:t>ΑΤΕΙ  ΛΑΜΙΑΣ</a:t>
                      </a:r>
                      <a:endParaRPr lang="el-GR" sz="3200" b="1" i="1" u="none" dirty="0" smtClean="0">
                        <a:solidFill>
                          <a:srgbClr val="FF000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endParaRPr lang="el-GR" sz="2000" b="1" i="1" dirty="0" smtClean="0">
                        <a:solidFill>
                          <a:srgbClr val="002060"/>
                        </a:solidFill>
                        <a:latin typeface="Arial"/>
                      </a:endParaRPr>
                    </a:p>
                    <a:p>
                      <a:pPr>
                        <a:spcAft>
                          <a:spcPts val="0"/>
                        </a:spcAft>
                      </a:pPr>
                      <a:r>
                        <a:rPr lang="en-GB" sz="2000" dirty="0" smtClean="0">
                          <a:solidFill>
                            <a:srgbClr val="002060"/>
                          </a:solidFill>
                          <a:latin typeface="Arial"/>
                        </a:rPr>
                        <a:t>  </a:t>
                      </a:r>
                      <a:endParaRPr lang="en-GB" sz="2000" dirty="0">
                        <a:latin typeface="Calibri"/>
                      </a:endParaRPr>
                    </a:p>
                  </a:txBody>
                  <a:tcPr marL="9525" marR="9525" marT="9525" marB="9525" anchor="ctr">
                    <a:lnL>
                      <a:noFill/>
                    </a:lnL>
                    <a:lnR>
                      <a:noFill/>
                    </a:lnR>
                    <a:lnT>
                      <a:noFill/>
                    </a:lnT>
                    <a:lnB>
                      <a:noFill/>
                    </a:lnB>
                    <a:solidFill>
                      <a:srgbClr val="FFFFFF"/>
                    </a:solid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384690_10200810472520936_933108481_o"/>
          <p:cNvPicPr>
            <a:picLocks noChangeAspect="1" noChangeArrowheads="1"/>
          </p:cNvPicPr>
          <p:nvPr/>
        </p:nvPicPr>
        <p:blipFill>
          <a:blip r:embed="rId2" cstate="print"/>
          <a:srcRect/>
          <a:stretch>
            <a:fillRect/>
          </a:stretch>
        </p:blipFill>
        <p:spPr bwMode="auto">
          <a:xfrm>
            <a:off x="0" y="0"/>
            <a:ext cx="6553200" cy="6858000"/>
          </a:xfrm>
          <a:prstGeom prst="rect">
            <a:avLst/>
          </a:prstGeom>
          <a:noFill/>
          <a:ln w="9525">
            <a:noFill/>
            <a:miter lim="800000"/>
            <a:headEnd/>
            <a:tailEnd/>
          </a:ln>
        </p:spPr>
      </p:pic>
      <p:pic>
        <p:nvPicPr>
          <p:cNvPr id="73731" name="Picture 3" descr="KLINIKUM"/>
          <p:cNvPicPr>
            <a:picLocks noChangeAspect="1" noChangeArrowheads="1"/>
          </p:cNvPicPr>
          <p:nvPr/>
        </p:nvPicPr>
        <p:blipFill>
          <a:blip r:embed="rId3" cstate="print"/>
          <a:srcRect/>
          <a:stretch>
            <a:fillRect/>
          </a:stretch>
        </p:blipFill>
        <p:spPr bwMode="auto">
          <a:xfrm>
            <a:off x="0" y="0"/>
            <a:ext cx="2438400" cy="741363"/>
          </a:xfrm>
          <a:prstGeom prst="rect">
            <a:avLst/>
          </a:prstGeom>
          <a:noFill/>
          <a:ln w="9525">
            <a:noFill/>
            <a:miter lim="800000"/>
            <a:headEnd/>
            <a:tailEnd/>
          </a:ln>
        </p:spPr>
      </p:pic>
      <p:sp>
        <p:nvSpPr>
          <p:cNvPr id="73732" name="3 - TextBox"/>
          <p:cNvSpPr txBox="1">
            <a:spLocks noChangeArrowheads="1"/>
          </p:cNvSpPr>
          <p:nvPr/>
        </p:nvSpPr>
        <p:spPr bwMode="auto">
          <a:xfrm>
            <a:off x="6553200" y="533400"/>
            <a:ext cx="2590800" cy="5662613"/>
          </a:xfrm>
          <a:prstGeom prst="rect">
            <a:avLst/>
          </a:prstGeom>
          <a:noFill/>
          <a:ln w="9525">
            <a:noFill/>
            <a:miter lim="800000"/>
            <a:headEnd/>
            <a:tailEnd/>
          </a:ln>
        </p:spPr>
        <p:txBody>
          <a:bodyPr>
            <a:spAutoFit/>
          </a:bodyPr>
          <a:lstStyle/>
          <a:p>
            <a:r>
              <a:rPr lang="en-US" sz="2400"/>
              <a:t>MIXALIS MIXOPOULOS</a:t>
            </a:r>
          </a:p>
          <a:p>
            <a:r>
              <a:rPr lang="en-US" sz="2800">
                <a:solidFill>
                  <a:srgbClr val="FF0000"/>
                </a:solidFill>
              </a:rPr>
              <a:t> </a:t>
            </a:r>
          </a:p>
          <a:p>
            <a:r>
              <a:rPr lang="en-US" sz="2800">
                <a:solidFill>
                  <a:srgbClr val="FF0000"/>
                </a:solidFill>
              </a:rPr>
              <a:t>ETAI</a:t>
            </a:r>
            <a:r>
              <a:rPr lang="el-GR" sz="2800">
                <a:solidFill>
                  <a:srgbClr val="FF0000"/>
                </a:solidFill>
              </a:rPr>
              <a:t>ΡΕΙΑ </a:t>
            </a:r>
            <a:r>
              <a:rPr lang="en-US" sz="2800">
                <a:solidFill>
                  <a:srgbClr val="FF0000"/>
                </a:solidFill>
              </a:rPr>
              <a:t>KLINIKUM</a:t>
            </a:r>
          </a:p>
          <a:p>
            <a:r>
              <a:rPr lang="en-GB" sz="2400" b="1" i="1">
                <a:solidFill>
                  <a:srgbClr val="990099"/>
                </a:solidFill>
              </a:rPr>
              <a:t>Electronic Engineer</a:t>
            </a:r>
          </a:p>
          <a:p>
            <a:endParaRPr lang="en-US" sz="2400">
              <a:solidFill>
                <a:srgbClr val="7030A0"/>
              </a:solidFill>
            </a:endParaRPr>
          </a:p>
          <a:p>
            <a:r>
              <a:rPr lang="el-GR" sz="2400" b="1">
                <a:solidFill>
                  <a:srgbClr val="7030A0"/>
                </a:solidFill>
              </a:rPr>
              <a:t>ΗΛΕΚΤΡΟΝΙΚΟΣ</a:t>
            </a:r>
            <a:r>
              <a:rPr lang="el-GR" sz="2800" b="1">
                <a:solidFill>
                  <a:srgbClr val="7030A0"/>
                </a:solidFill>
              </a:rPr>
              <a:t> </a:t>
            </a:r>
            <a:r>
              <a:rPr lang="el-GR" sz="2400" b="1">
                <a:solidFill>
                  <a:srgbClr val="7030A0"/>
                </a:solidFill>
              </a:rPr>
              <a:t>ΜΗΧΑΝΙΚΟΣ </a:t>
            </a:r>
          </a:p>
          <a:p>
            <a:endParaRPr lang="el-GR" sz="2400">
              <a:solidFill>
                <a:srgbClr val="7030A0"/>
              </a:solidFill>
            </a:endParaRPr>
          </a:p>
          <a:p>
            <a:r>
              <a:rPr lang="en-US" sz="2800">
                <a:solidFill>
                  <a:srgbClr val="FF0000"/>
                </a:solidFill>
              </a:rPr>
              <a:t>ATEI </a:t>
            </a:r>
            <a:r>
              <a:rPr lang="el-GR" sz="2800">
                <a:solidFill>
                  <a:srgbClr val="FF0000"/>
                </a:solidFill>
              </a:rPr>
              <a:t>ΠΕΙΡΑΙΑ</a:t>
            </a:r>
            <a:r>
              <a:rPr lang="en-US" sz="2800">
                <a:solidFill>
                  <a:srgbClr val="FF0000"/>
                </a:solidFill>
              </a:rPr>
              <a:t> </a:t>
            </a:r>
            <a:endParaRPr lang="en-GB" sz="2800">
              <a:solidFill>
                <a:srgbClr val="FF0000"/>
              </a:solidFill>
              <a:latin typeface="Calibri" pitchFamily="34" charset="0"/>
            </a:endParaRPr>
          </a:p>
          <a:p>
            <a:endParaRPr lang="en-US"/>
          </a:p>
          <a:p>
            <a:endParaRPr lang="en-US"/>
          </a:p>
          <a:p>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 TextBox"/>
          <p:cNvSpPr txBox="1">
            <a:spLocks noChangeArrowheads="1"/>
          </p:cNvSpPr>
          <p:nvPr/>
        </p:nvSpPr>
        <p:spPr bwMode="auto">
          <a:xfrm>
            <a:off x="6477000" y="152400"/>
            <a:ext cx="2667000" cy="5324475"/>
          </a:xfrm>
          <a:prstGeom prst="rect">
            <a:avLst/>
          </a:prstGeom>
          <a:noFill/>
          <a:ln w="9525">
            <a:noFill/>
            <a:miter lim="800000"/>
            <a:headEnd/>
            <a:tailEnd/>
          </a:ln>
        </p:spPr>
        <p:txBody>
          <a:bodyPr>
            <a:spAutoFit/>
          </a:bodyPr>
          <a:lstStyle/>
          <a:p>
            <a:r>
              <a:rPr lang="en-GB" sz="2400" i="1">
                <a:solidFill>
                  <a:srgbClr val="002060"/>
                </a:solidFill>
              </a:rPr>
              <a:t>Librardos Skiadas</a:t>
            </a:r>
          </a:p>
          <a:p>
            <a:endParaRPr lang="el-GR" sz="2400" i="1">
              <a:solidFill>
                <a:srgbClr val="002060"/>
              </a:solidFill>
            </a:endParaRPr>
          </a:p>
          <a:p>
            <a:r>
              <a:rPr lang="en-GB" sz="2400" b="1" i="1">
                <a:solidFill>
                  <a:srgbClr val="990099"/>
                </a:solidFill>
              </a:rPr>
              <a:t>Electronic Engineer</a:t>
            </a:r>
          </a:p>
          <a:p>
            <a:endParaRPr lang="en-GB" sz="2400">
              <a:solidFill>
                <a:srgbClr val="002060"/>
              </a:solidFill>
            </a:endParaRPr>
          </a:p>
          <a:p>
            <a:r>
              <a:rPr lang="el-GR" sz="2800">
                <a:solidFill>
                  <a:srgbClr val="FF0000"/>
                </a:solidFill>
              </a:rPr>
              <a:t>Εταιρεία </a:t>
            </a:r>
          </a:p>
          <a:p>
            <a:r>
              <a:rPr lang="el-GR" sz="2000">
                <a:solidFill>
                  <a:srgbClr val="FF0000"/>
                </a:solidFill>
              </a:rPr>
              <a:t>ΠΑΠΑΠΟΣΤΟΛΟΥ</a:t>
            </a:r>
          </a:p>
          <a:p>
            <a:endParaRPr lang="el-GR" sz="2400">
              <a:solidFill>
                <a:srgbClr val="002060"/>
              </a:solidFill>
            </a:endParaRPr>
          </a:p>
          <a:p>
            <a:r>
              <a:rPr lang="el-GR" sz="2400" b="1">
                <a:solidFill>
                  <a:srgbClr val="7030A0"/>
                </a:solidFill>
              </a:rPr>
              <a:t>ΗΛΕΚΤΡΟΝΙΚΟΣ ΜΗΧΑΝΙΚΟΣ </a:t>
            </a:r>
          </a:p>
          <a:p>
            <a:endParaRPr lang="el-GR" sz="2400">
              <a:solidFill>
                <a:srgbClr val="7030A0"/>
              </a:solidFill>
            </a:endParaRPr>
          </a:p>
          <a:p>
            <a:r>
              <a:rPr lang="el-GR" sz="2800">
                <a:solidFill>
                  <a:srgbClr val="FF0000"/>
                </a:solidFill>
              </a:rPr>
              <a:t>ΑΤΕΙ ΠΕΙΡΑΙΑ</a:t>
            </a:r>
            <a:r>
              <a:rPr lang="en-GB" sz="2400">
                <a:solidFill>
                  <a:srgbClr val="002060"/>
                </a:solidFill>
              </a:rPr>
              <a:t/>
            </a:r>
            <a:br>
              <a:rPr lang="en-GB" sz="2400">
                <a:solidFill>
                  <a:srgbClr val="002060"/>
                </a:solidFill>
              </a:rPr>
            </a:br>
            <a:endParaRPr lang="en-GB" sz="2400">
              <a:latin typeface="Calibri" pitchFamily="34" charset="0"/>
            </a:endParaRPr>
          </a:p>
          <a:p>
            <a:endParaRPr lang="en-GB" sz="2400">
              <a:latin typeface="Calibri" pitchFamily="34" charset="0"/>
            </a:endParaRPr>
          </a:p>
        </p:txBody>
      </p:sp>
      <p:pic>
        <p:nvPicPr>
          <p:cNvPr id="74755" name="3 - Εικόνα" descr="Collasdge.jpg"/>
          <p:cNvPicPr>
            <a:picLocks noChangeAspect="1"/>
          </p:cNvPicPr>
          <p:nvPr/>
        </p:nvPicPr>
        <p:blipFill>
          <a:blip r:embed="rId2" cstate="print"/>
          <a:srcRect/>
          <a:stretch>
            <a:fillRect/>
          </a:stretch>
        </p:blipFill>
        <p:spPr bwMode="auto">
          <a:xfrm>
            <a:off x="0" y="0"/>
            <a:ext cx="64770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1 - Εικόνα" descr="received_889218457805741.jpeg"/>
          <p:cNvPicPr>
            <a:picLocks noChangeAspect="1"/>
          </p:cNvPicPr>
          <p:nvPr/>
        </p:nvPicPr>
        <p:blipFill>
          <a:blip r:embed="rId2" cstate="print"/>
          <a:srcRect/>
          <a:stretch>
            <a:fillRect/>
          </a:stretch>
        </p:blipFill>
        <p:spPr bwMode="auto">
          <a:xfrm>
            <a:off x="0" y="0"/>
            <a:ext cx="6096000" cy="6858000"/>
          </a:xfrm>
          <a:prstGeom prst="rect">
            <a:avLst/>
          </a:prstGeom>
          <a:noFill/>
          <a:ln w="9525">
            <a:noFill/>
            <a:miter lim="800000"/>
            <a:headEnd/>
            <a:tailEnd/>
          </a:ln>
        </p:spPr>
      </p:pic>
      <p:sp>
        <p:nvSpPr>
          <p:cNvPr id="76803" name="2 - TextBox"/>
          <p:cNvSpPr txBox="1">
            <a:spLocks noChangeArrowheads="1"/>
          </p:cNvSpPr>
          <p:nvPr/>
        </p:nvSpPr>
        <p:spPr bwMode="auto">
          <a:xfrm>
            <a:off x="6248400" y="457200"/>
            <a:ext cx="2895600" cy="5170488"/>
          </a:xfrm>
          <a:prstGeom prst="rect">
            <a:avLst/>
          </a:prstGeom>
          <a:noFill/>
          <a:ln w="9525">
            <a:noFill/>
            <a:miter lim="800000"/>
            <a:headEnd/>
            <a:tailEnd/>
          </a:ln>
        </p:spPr>
        <p:txBody>
          <a:bodyPr>
            <a:spAutoFit/>
          </a:bodyPr>
          <a:lstStyle/>
          <a:p>
            <a:r>
              <a:rPr lang="en-US" sz="3200">
                <a:solidFill>
                  <a:srgbClr val="008000"/>
                </a:solidFill>
              </a:rPr>
              <a:t>Xenaki Mariella</a:t>
            </a:r>
          </a:p>
          <a:p>
            <a:endParaRPr lang="el-GR" sz="2400" i="1">
              <a:solidFill>
                <a:srgbClr val="FF0000"/>
              </a:solidFill>
            </a:endParaRPr>
          </a:p>
          <a:p>
            <a:r>
              <a:rPr lang="en-GB" sz="2800" b="1" i="1">
                <a:solidFill>
                  <a:srgbClr val="FF0000"/>
                </a:solidFill>
              </a:rPr>
              <a:t>Electronic Engineer</a:t>
            </a:r>
            <a:endParaRPr lang="en-GB" sz="2800" b="1">
              <a:solidFill>
                <a:srgbClr val="FF0000"/>
              </a:solidFill>
              <a:latin typeface="Calibri" pitchFamily="34" charset="0"/>
            </a:endParaRPr>
          </a:p>
          <a:p>
            <a:endParaRPr lang="el-GR" sz="2000" b="1" i="1">
              <a:solidFill>
                <a:srgbClr val="990099"/>
              </a:solidFill>
            </a:endParaRPr>
          </a:p>
          <a:p>
            <a:r>
              <a:rPr lang="el-GR" sz="2400" b="1" i="1">
                <a:solidFill>
                  <a:srgbClr val="990099"/>
                </a:solidFill>
              </a:rPr>
              <a:t>ΠΡΑΚΤΙΚΗ ΑΣΚΗΣΗ</a:t>
            </a:r>
          </a:p>
          <a:p>
            <a:endParaRPr lang="el-GR" sz="2400" b="1" i="1"/>
          </a:p>
          <a:p>
            <a:r>
              <a:rPr lang="en-US" sz="2400" b="1" i="1"/>
              <a:t>AGIOS SAVVAS</a:t>
            </a:r>
            <a:endParaRPr lang="el-GR" sz="2400" b="1" i="1"/>
          </a:p>
          <a:p>
            <a:endParaRPr lang="el-GR" i="1" u="sng"/>
          </a:p>
          <a:p>
            <a:endParaRPr lang="el-GR" sz="2400" b="1" i="1">
              <a:solidFill>
                <a:srgbClr val="FF0000"/>
              </a:solidFill>
            </a:endParaRPr>
          </a:p>
          <a:p>
            <a:r>
              <a:rPr lang="en-US" sz="2800" b="1" i="1">
                <a:solidFill>
                  <a:srgbClr val="FF0000"/>
                </a:solidFill>
              </a:rPr>
              <a:t>ATEI </a:t>
            </a:r>
            <a:r>
              <a:rPr lang="el-GR" sz="2800" b="1" i="1">
                <a:solidFill>
                  <a:srgbClr val="FF0000"/>
                </a:solidFill>
              </a:rPr>
              <a:t> </a:t>
            </a:r>
            <a:r>
              <a:rPr lang="en-US" sz="2800" b="1" i="1">
                <a:solidFill>
                  <a:srgbClr val="FF0000"/>
                </a:solidFill>
              </a:rPr>
              <a:t>LAMIAS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γιωργος βαρδαβας τει λαμιας"/>
          <p:cNvPicPr>
            <a:picLocks noChangeAspect="1" noChangeArrowheads="1"/>
          </p:cNvPicPr>
          <p:nvPr/>
        </p:nvPicPr>
        <p:blipFill>
          <a:blip r:embed="rId2" cstate="print"/>
          <a:srcRect/>
          <a:stretch>
            <a:fillRect/>
          </a:stretch>
        </p:blipFill>
        <p:spPr bwMode="auto">
          <a:xfrm>
            <a:off x="0" y="0"/>
            <a:ext cx="6019800" cy="6858000"/>
          </a:xfrm>
          <a:prstGeom prst="rect">
            <a:avLst/>
          </a:prstGeom>
          <a:noFill/>
          <a:ln w="9525">
            <a:noFill/>
            <a:miter lim="800000"/>
            <a:headEnd/>
            <a:tailEnd/>
          </a:ln>
        </p:spPr>
      </p:pic>
      <p:sp>
        <p:nvSpPr>
          <p:cNvPr id="75779" name="2 - TextBox"/>
          <p:cNvSpPr txBox="1">
            <a:spLocks noChangeArrowheads="1"/>
          </p:cNvSpPr>
          <p:nvPr/>
        </p:nvSpPr>
        <p:spPr bwMode="auto">
          <a:xfrm>
            <a:off x="6172200" y="609600"/>
            <a:ext cx="2971800" cy="4708525"/>
          </a:xfrm>
          <a:prstGeom prst="rect">
            <a:avLst/>
          </a:prstGeom>
          <a:noFill/>
          <a:ln w="9525">
            <a:noFill/>
            <a:miter lim="800000"/>
            <a:headEnd/>
            <a:tailEnd/>
          </a:ln>
        </p:spPr>
        <p:txBody>
          <a:bodyPr>
            <a:spAutoFit/>
          </a:bodyPr>
          <a:lstStyle/>
          <a:p>
            <a:r>
              <a:rPr lang="en-GB" sz="3200" i="1">
                <a:solidFill>
                  <a:srgbClr val="002060"/>
                </a:solidFill>
              </a:rPr>
              <a:t>Giorgos Vardavas</a:t>
            </a:r>
          </a:p>
          <a:p>
            <a:endParaRPr lang="el-GR" sz="2400" b="1" i="1">
              <a:solidFill>
                <a:srgbClr val="FF0000"/>
              </a:solidFill>
            </a:endParaRPr>
          </a:p>
          <a:p>
            <a:r>
              <a:rPr lang="en-GB" sz="2400" b="1" i="1">
                <a:solidFill>
                  <a:srgbClr val="FF0000"/>
                </a:solidFill>
              </a:rPr>
              <a:t>Electronic Engineer</a:t>
            </a:r>
            <a:endParaRPr lang="el-GR" sz="2400" b="1" i="1">
              <a:solidFill>
                <a:srgbClr val="FF0000"/>
              </a:solidFill>
            </a:endParaRPr>
          </a:p>
          <a:p>
            <a:endParaRPr lang="el-GR" sz="2400" b="1" i="1">
              <a:solidFill>
                <a:srgbClr val="990099"/>
              </a:solidFill>
              <a:latin typeface="Calibri" pitchFamily="34" charset="0"/>
            </a:endParaRPr>
          </a:p>
          <a:p>
            <a:r>
              <a:rPr lang="el-GR" sz="2800" b="1" i="1">
                <a:solidFill>
                  <a:srgbClr val="990099"/>
                </a:solidFill>
                <a:latin typeface="Calibri" pitchFamily="34" charset="0"/>
              </a:rPr>
              <a:t>ΠΡΑΚΤΙΚΗ ΑΣΚΗΣΗ</a:t>
            </a:r>
            <a:endParaRPr lang="en-GB" sz="2800" b="1">
              <a:solidFill>
                <a:srgbClr val="990099"/>
              </a:solidFill>
              <a:latin typeface="Calibri" pitchFamily="34" charset="0"/>
            </a:endParaRPr>
          </a:p>
          <a:p>
            <a:endParaRPr lang="el-GR" sz="2000" i="1"/>
          </a:p>
          <a:p>
            <a:r>
              <a:rPr lang="el-GR" sz="2400" b="1" i="1"/>
              <a:t>ΝΟΣΟΚΟΜΕΙΟ </a:t>
            </a:r>
            <a:r>
              <a:rPr lang="en-US" sz="2400" b="1" i="1"/>
              <a:t>KAT</a:t>
            </a:r>
            <a:r>
              <a:rPr lang="el-GR" sz="2400" b="1" i="1"/>
              <a:t> </a:t>
            </a:r>
          </a:p>
          <a:p>
            <a:endParaRPr lang="el-GR" sz="2000" i="1"/>
          </a:p>
          <a:p>
            <a:endParaRPr lang="el-GR" sz="2000" i="1"/>
          </a:p>
          <a:p>
            <a:r>
              <a:rPr lang="en-US" sz="2800" b="1" i="1">
                <a:solidFill>
                  <a:srgbClr val="FF0000"/>
                </a:solidFill>
              </a:rPr>
              <a:t>ATEI LAMIAS</a:t>
            </a:r>
            <a:endParaRPr lang="el-GR" sz="2800" b="1" i="1">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1 - Εικόνα" descr="IMG_20150306_113634.jpg"/>
          <p:cNvPicPr>
            <a:picLocks noChangeAspect="1"/>
          </p:cNvPicPr>
          <p:nvPr/>
        </p:nvPicPr>
        <p:blipFill>
          <a:blip r:embed="rId2" cstate="print"/>
          <a:srcRect/>
          <a:stretch>
            <a:fillRect/>
          </a:stretch>
        </p:blipFill>
        <p:spPr bwMode="auto">
          <a:xfrm>
            <a:off x="304800" y="304800"/>
            <a:ext cx="5143500" cy="6248400"/>
          </a:xfrm>
          <a:prstGeom prst="rect">
            <a:avLst/>
          </a:prstGeom>
          <a:noFill/>
          <a:ln w="9525">
            <a:noFill/>
            <a:miter lim="800000"/>
            <a:headEnd/>
            <a:tailEnd/>
          </a:ln>
        </p:spPr>
      </p:pic>
      <p:sp>
        <p:nvSpPr>
          <p:cNvPr id="77827" name="2 - TextBox"/>
          <p:cNvSpPr txBox="1">
            <a:spLocks noChangeArrowheads="1"/>
          </p:cNvSpPr>
          <p:nvPr/>
        </p:nvSpPr>
        <p:spPr bwMode="auto">
          <a:xfrm>
            <a:off x="5791200" y="1295400"/>
            <a:ext cx="3352800" cy="4154488"/>
          </a:xfrm>
          <a:prstGeom prst="rect">
            <a:avLst/>
          </a:prstGeom>
          <a:noFill/>
          <a:ln w="9525">
            <a:noFill/>
            <a:miter lim="800000"/>
            <a:headEnd/>
            <a:tailEnd/>
          </a:ln>
        </p:spPr>
        <p:txBody>
          <a:bodyPr>
            <a:spAutoFit/>
          </a:bodyPr>
          <a:lstStyle/>
          <a:p>
            <a:r>
              <a:rPr lang="en-GB" sz="3200" i="1">
                <a:solidFill>
                  <a:srgbClr val="006600"/>
                </a:solidFill>
              </a:rPr>
              <a:t>Malakou Maria</a:t>
            </a:r>
          </a:p>
          <a:p>
            <a:endParaRPr lang="el-GR" sz="2400" b="1" i="1">
              <a:solidFill>
                <a:srgbClr val="002060"/>
              </a:solidFill>
            </a:endParaRPr>
          </a:p>
          <a:p>
            <a:r>
              <a:rPr lang="en-GB" sz="2800" b="1" i="1">
                <a:solidFill>
                  <a:srgbClr val="FF0000"/>
                </a:solidFill>
              </a:rPr>
              <a:t>Electronic Engineer</a:t>
            </a:r>
            <a:endParaRPr lang="el-GR" sz="2800" b="1" i="1">
              <a:solidFill>
                <a:srgbClr val="FF0000"/>
              </a:solidFill>
            </a:endParaRPr>
          </a:p>
          <a:p>
            <a:endParaRPr lang="el-GR" sz="2800" b="1" i="1">
              <a:solidFill>
                <a:srgbClr val="002060"/>
              </a:solidFill>
              <a:latin typeface="Calibri" pitchFamily="34" charset="0"/>
            </a:endParaRPr>
          </a:p>
          <a:p>
            <a:r>
              <a:rPr lang="el-GR" sz="2800" b="1" i="1">
                <a:solidFill>
                  <a:srgbClr val="990099"/>
                </a:solidFill>
                <a:latin typeface="Calibri" pitchFamily="34" charset="0"/>
              </a:rPr>
              <a:t>ΠΡΑΚΤΙΚΗ ΑΣΚΗΣΗ </a:t>
            </a:r>
            <a:endParaRPr lang="en-GB" sz="2800" b="1">
              <a:solidFill>
                <a:srgbClr val="990099"/>
              </a:solidFill>
              <a:latin typeface="Calibri" pitchFamily="34" charset="0"/>
            </a:endParaRPr>
          </a:p>
          <a:p>
            <a:endParaRPr lang="el-GR" sz="2400" i="1" u="sng"/>
          </a:p>
          <a:p>
            <a:r>
              <a:rPr lang="el-GR" sz="2400" b="1" i="1"/>
              <a:t>  </a:t>
            </a:r>
            <a:r>
              <a:rPr lang="en-US" sz="2400" b="1" i="1"/>
              <a:t>AGIOS SAVVAS</a:t>
            </a:r>
            <a:endParaRPr lang="el-GR" sz="2400" b="1" i="1"/>
          </a:p>
          <a:p>
            <a:endParaRPr lang="el-GR" sz="2400" b="1" i="1"/>
          </a:p>
          <a:p>
            <a:r>
              <a:rPr lang="el-GR" sz="2400" b="1" i="1"/>
              <a:t>     </a:t>
            </a:r>
            <a:r>
              <a:rPr lang="en-US" sz="2400" b="1" i="1">
                <a:solidFill>
                  <a:srgbClr val="FF0000"/>
                </a:solidFill>
              </a:rPr>
              <a:t>ATEI PEIRAIA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3 - Θέση περιεχομένου" descr="20150130_130334.jpg"/>
          <p:cNvPicPr>
            <a:picLocks noGrp="1" noChangeAspect="1"/>
          </p:cNvPicPr>
          <p:nvPr>
            <p:ph idx="1"/>
          </p:nvPr>
        </p:nvPicPr>
        <p:blipFill>
          <a:blip r:embed="rId2" cstate="print"/>
          <a:srcRect/>
          <a:stretch>
            <a:fillRect/>
          </a:stretch>
        </p:blipFill>
        <p:spPr>
          <a:xfrm>
            <a:off x="0" y="0"/>
            <a:ext cx="6248400" cy="6858000"/>
          </a:xfrm>
        </p:spPr>
      </p:pic>
      <p:sp>
        <p:nvSpPr>
          <p:cNvPr id="79875" name="2 - TextBox"/>
          <p:cNvSpPr txBox="1">
            <a:spLocks noChangeArrowheads="1"/>
          </p:cNvSpPr>
          <p:nvPr/>
        </p:nvSpPr>
        <p:spPr bwMode="auto">
          <a:xfrm>
            <a:off x="6324600" y="304800"/>
            <a:ext cx="2590800" cy="6124575"/>
          </a:xfrm>
          <a:prstGeom prst="rect">
            <a:avLst/>
          </a:prstGeom>
          <a:noFill/>
          <a:ln w="9525">
            <a:noFill/>
            <a:miter lim="800000"/>
            <a:headEnd/>
            <a:tailEnd/>
          </a:ln>
        </p:spPr>
        <p:txBody>
          <a:bodyPr>
            <a:spAutoFit/>
          </a:bodyPr>
          <a:lstStyle/>
          <a:p>
            <a:r>
              <a:rPr lang="en-US" sz="2000" b="1"/>
              <a:t>MANIOS MANOLIS</a:t>
            </a:r>
            <a:endParaRPr lang="el-GR" sz="2000" b="1"/>
          </a:p>
          <a:p>
            <a:endParaRPr lang="el-GR" sz="2400" b="1" i="1">
              <a:solidFill>
                <a:srgbClr val="FF0000"/>
              </a:solidFill>
            </a:endParaRPr>
          </a:p>
          <a:p>
            <a:r>
              <a:rPr lang="en-GB" sz="2400" b="1" i="1">
                <a:solidFill>
                  <a:srgbClr val="FF0000"/>
                </a:solidFill>
              </a:rPr>
              <a:t>Electronic Engineer</a:t>
            </a:r>
          </a:p>
          <a:p>
            <a:endParaRPr lang="el-GR" sz="2400" b="1">
              <a:solidFill>
                <a:srgbClr val="990099"/>
              </a:solidFill>
            </a:endParaRPr>
          </a:p>
          <a:p>
            <a:r>
              <a:rPr lang="el-GR" sz="2400" b="1">
                <a:solidFill>
                  <a:srgbClr val="990099"/>
                </a:solidFill>
              </a:rPr>
              <a:t>ΑΤΕΙ </a:t>
            </a:r>
            <a:r>
              <a:rPr lang="en-US" sz="2400" b="1">
                <a:solidFill>
                  <a:srgbClr val="990099"/>
                </a:solidFill>
              </a:rPr>
              <a:t>KRHTHS</a:t>
            </a:r>
          </a:p>
          <a:p>
            <a:r>
              <a:rPr lang="el-GR"/>
              <a:t>,,,,,,,,,,,,,,,,,,,,,,,,,,,,,,,,,,,,,</a:t>
            </a:r>
          </a:p>
          <a:p>
            <a:endParaRPr lang="el-GR" sz="2000" b="1">
              <a:solidFill>
                <a:srgbClr val="006600"/>
              </a:solidFill>
            </a:endParaRPr>
          </a:p>
          <a:p>
            <a:r>
              <a:rPr lang="el-GR" sz="2000" b="1">
                <a:solidFill>
                  <a:srgbClr val="006600"/>
                </a:solidFill>
              </a:rPr>
              <a:t>ΠΡΑΚΤΙΚΗ ΑΣΚΗΣΗ</a:t>
            </a:r>
          </a:p>
          <a:p>
            <a:r>
              <a:rPr lang="el-GR" sz="2000" b="1"/>
              <a:t>………………………..</a:t>
            </a:r>
          </a:p>
          <a:p>
            <a:r>
              <a:rPr lang="en-US" sz="2000" b="1"/>
              <a:t>PATRONOS THANASIS</a:t>
            </a:r>
          </a:p>
          <a:p>
            <a:endParaRPr lang="en-US"/>
          </a:p>
          <a:p>
            <a:r>
              <a:rPr lang="en-GB" sz="2400" b="1" i="1">
                <a:solidFill>
                  <a:srgbClr val="FF0000"/>
                </a:solidFill>
              </a:rPr>
              <a:t>Electronic Engineer</a:t>
            </a:r>
          </a:p>
          <a:p>
            <a:endParaRPr lang="el-GR" sz="2400" b="1">
              <a:solidFill>
                <a:srgbClr val="990099"/>
              </a:solidFill>
            </a:endParaRPr>
          </a:p>
          <a:p>
            <a:r>
              <a:rPr lang="en-US" sz="2400" b="1">
                <a:solidFill>
                  <a:srgbClr val="990099"/>
                </a:solidFill>
              </a:rPr>
              <a:t>ATEI PEIRAIA</a:t>
            </a:r>
            <a:endParaRPr lang="el-GR" sz="2400" b="1">
              <a:solidFill>
                <a:srgbClr val="99009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4 - Θέση περιεχομένου" descr="20150130_130958.jpg"/>
          <p:cNvPicPr>
            <a:picLocks noGrp="1" noChangeAspect="1"/>
          </p:cNvPicPr>
          <p:nvPr>
            <p:ph idx="1"/>
          </p:nvPr>
        </p:nvPicPr>
        <p:blipFill>
          <a:blip r:embed="rId2" cstate="print"/>
          <a:srcRect/>
          <a:stretch>
            <a:fillRect/>
          </a:stretch>
        </p:blipFill>
        <p:spPr>
          <a:xfrm>
            <a:off x="0" y="0"/>
            <a:ext cx="9372600" cy="68580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2 - Εικόνα" descr="Collage.jpg"/>
          <p:cNvPicPr>
            <a:picLocks noChangeAspect="1"/>
          </p:cNvPicPr>
          <p:nvPr/>
        </p:nvPicPr>
        <p:blipFill>
          <a:blip r:embed="rId2" cstate="print"/>
          <a:srcRect/>
          <a:stretch>
            <a:fillRect/>
          </a:stretch>
        </p:blipFill>
        <p:spPr bwMode="auto">
          <a:xfrm>
            <a:off x="0" y="901700"/>
            <a:ext cx="9144000" cy="5054600"/>
          </a:xfrm>
          <a:prstGeom prst="rect">
            <a:avLst/>
          </a:prstGeom>
          <a:noFill/>
          <a:ln w="9525">
            <a:noFill/>
            <a:miter lim="800000"/>
            <a:headEnd/>
            <a:tailEnd/>
          </a:ln>
        </p:spPr>
      </p:pic>
      <p:sp>
        <p:nvSpPr>
          <p:cNvPr id="78851" name="3 - TextBox"/>
          <p:cNvSpPr txBox="1">
            <a:spLocks noChangeArrowheads="1"/>
          </p:cNvSpPr>
          <p:nvPr/>
        </p:nvSpPr>
        <p:spPr bwMode="auto">
          <a:xfrm>
            <a:off x="1447800" y="152400"/>
            <a:ext cx="5791200" cy="708025"/>
          </a:xfrm>
          <a:prstGeom prst="rect">
            <a:avLst/>
          </a:prstGeom>
          <a:noFill/>
          <a:ln w="9525">
            <a:noFill/>
            <a:miter lim="800000"/>
            <a:headEnd/>
            <a:tailEnd/>
          </a:ln>
        </p:spPr>
        <p:txBody>
          <a:bodyPr>
            <a:spAutoFit/>
          </a:bodyPr>
          <a:lstStyle/>
          <a:p>
            <a:pPr algn="ctr"/>
            <a:r>
              <a:rPr lang="el-GR" sz="4000" b="1">
                <a:solidFill>
                  <a:srgbClr val="0000FF"/>
                </a:solidFill>
              </a:rPr>
              <a:t>ΧΕΙΡΟΥΡΓΕΙΟ</a:t>
            </a:r>
          </a:p>
        </p:txBody>
      </p:sp>
      <p:sp>
        <p:nvSpPr>
          <p:cNvPr id="78852" name="4 - TextBox"/>
          <p:cNvSpPr txBox="1">
            <a:spLocks noChangeArrowheads="1"/>
          </p:cNvSpPr>
          <p:nvPr/>
        </p:nvSpPr>
        <p:spPr bwMode="auto">
          <a:xfrm>
            <a:off x="609600" y="6248400"/>
            <a:ext cx="2590800" cy="523875"/>
          </a:xfrm>
          <a:prstGeom prst="rect">
            <a:avLst/>
          </a:prstGeom>
          <a:noFill/>
          <a:ln w="9525">
            <a:noFill/>
            <a:miter lim="800000"/>
            <a:headEnd/>
            <a:tailEnd/>
          </a:ln>
        </p:spPr>
        <p:txBody>
          <a:bodyPr>
            <a:spAutoFit/>
          </a:bodyPr>
          <a:lstStyle/>
          <a:p>
            <a:r>
              <a:rPr lang="el-GR" sz="2800" b="1">
                <a:solidFill>
                  <a:srgbClr val="FF0000"/>
                </a:solidFill>
              </a:rPr>
              <a:t>ΑΤΕΙ ΠΕΙΡΑΙΑ</a:t>
            </a:r>
          </a:p>
        </p:txBody>
      </p:sp>
      <p:sp>
        <p:nvSpPr>
          <p:cNvPr id="78853" name="6 - TextBox"/>
          <p:cNvSpPr txBox="1">
            <a:spLocks noChangeArrowheads="1"/>
          </p:cNvSpPr>
          <p:nvPr/>
        </p:nvSpPr>
        <p:spPr bwMode="auto">
          <a:xfrm>
            <a:off x="5334000" y="6248400"/>
            <a:ext cx="2438400" cy="523875"/>
          </a:xfrm>
          <a:prstGeom prst="rect">
            <a:avLst/>
          </a:prstGeom>
          <a:noFill/>
          <a:ln w="9525">
            <a:noFill/>
            <a:miter lim="800000"/>
            <a:headEnd/>
            <a:tailEnd/>
          </a:ln>
        </p:spPr>
        <p:txBody>
          <a:bodyPr>
            <a:spAutoFit/>
          </a:bodyPr>
          <a:lstStyle/>
          <a:p>
            <a:r>
              <a:rPr lang="el-GR" sz="2800" b="1">
                <a:solidFill>
                  <a:srgbClr val="FF0000"/>
                </a:solidFill>
              </a:rPr>
              <a:t>ΑΤΕΙ ΛΑΜΙΑΣ</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2 - Θέση περιεχομένου"/>
          <p:cNvSpPr>
            <a:spLocks noGrp="1"/>
          </p:cNvSpPr>
          <p:nvPr>
            <p:ph idx="1"/>
          </p:nvPr>
        </p:nvSpPr>
        <p:spPr>
          <a:xfrm>
            <a:off x="0" y="533400"/>
            <a:ext cx="9144000" cy="5943600"/>
          </a:xfrm>
          <a:solidFill>
            <a:srgbClr val="CCFFCC"/>
          </a:solidFill>
        </p:spPr>
        <p:txBody>
          <a:bodyPr/>
          <a:lstStyle/>
          <a:p>
            <a:pPr>
              <a:buFontTx/>
              <a:buNone/>
              <a:defRPr/>
            </a:pPr>
            <a:r>
              <a:rPr lang="el-GR" b="1" dirty="0" smtClean="0"/>
              <a:t>     </a:t>
            </a:r>
            <a:r>
              <a:rPr lang="el-GR" b="1" dirty="0" smtClean="0">
                <a:solidFill>
                  <a:srgbClr val="0000FF"/>
                </a:solidFill>
              </a:rPr>
              <a:t>«ΣΑΣ ΕΥΧΑΡΙΣΤΩ ΓΙΑ ΤΟΝ ΧΡΟΝΟ ΣΑΣ»</a:t>
            </a:r>
          </a:p>
          <a:p>
            <a:pPr>
              <a:defRPr/>
            </a:pPr>
            <a:endParaRPr lang="el-GR" dirty="0" smtClean="0"/>
          </a:p>
          <a:p>
            <a:pPr>
              <a:buFontTx/>
              <a:buNone/>
              <a:defRPr/>
            </a:pPr>
            <a:r>
              <a:rPr lang="el-GR" dirty="0" smtClean="0">
                <a:solidFill>
                  <a:schemeClr val="accent1">
                    <a:lumMod val="25000"/>
                  </a:schemeClr>
                </a:solidFill>
              </a:rPr>
              <a:t>                      </a:t>
            </a:r>
            <a:r>
              <a:rPr lang="en-US" dirty="0" smtClean="0">
                <a:solidFill>
                  <a:schemeClr val="accent1">
                    <a:lumMod val="25000"/>
                  </a:schemeClr>
                </a:solidFill>
              </a:rPr>
              <a:t> </a:t>
            </a:r>
            <a:r>
              <a:rPr lang="el-GR" dirty="0" smtClean="0">
                <a:solidFill>
                  <a:schemeClr val="accent1">
                    <a:lumMod val="25000"/>
                  </a:schemeClr>
                </a:solidFill>
              </a:rPr>
              <a:t> </a:t>
            </a:r>
            <a:endParaRPr lang="en-US" dirty="0" smtClean="0">
              <a:solidFill>
                <a:schemeClr val="accent1">
                  <a:lumMod val="25000"/>
                </a:schemeClr>
              </a:solidFill>
            </a:endParaRPr>
          </a:p>
          <a:p>
            <a:pPr>
              <a:buFontTx/>
              <a:buNone/>
              <a:defRPr/>
            </a:pPr>
            <a:r>
              <a:rPr lang="en-US" smtClean="0">
                <a:solidFill>
                  <a:schemeClr val="accent1">
                    <a:lumMod val="25000"/>
                  </a:schemeClr>
                </a:solidFill>
              </a:rPr>
              <a:t>                        </a:t>
            </a:r>
            <a:r>
              <a:rPr lang="el-GR" smtClean="0">
                <a:solidFill>
                  <a:schemeClr val="accent1">
                    <a:lumMod val="25000"/>
                  </a:schemeClr>
                </a:solidFill>
              </a:rPr>
              <a:t> </a:t>
            </a:r>
            <a:r>
              <a:rPr lang="el-GR" sz="2000" b="1" dirty="0" smtClean="0">
                <a:solidFill>
                  <a:schemeClr val="accent1">
                    <a:lumMod val="25000"/>
                  </a:schemeClr>
                </a:solidFill>
              </a:rPr>
              <a:t>Μανώλης </a:t>
            </a:r>
            <a:r>
              <a:rPr lang="el-GR" sz="2000" b="1" dirty="0" err="1" smtClean="0">
                <a:solidFill>
                  <a:schemeClr val="accent1">
                    <a:lumMod val="25000"/>
                  </a:schemeClr>
                </a:solidFill>
              </a:rPr>
              <a:t>Κακλιδάκης</a:t>
            </a:r>
            <a:endParaRPr lang="el-GR" b="1" dirty="0" smtClean="0">
              <a:solidFill>
                <a:schemeClr val="accent1">
                  <a:lumMod val="25000"/>
                </a:schemeClr>
              </a:solidFill>
            </a:endParaRPr>
          </a:p>
          <a:p>
            <a:pPr>
              <a:buFontTx/>
              <a:buNone/>
              <a:defRPr/>
            </a:pPr>
            <a:r>
              <a:rPr lang="el-GR" sz="2400" dirty="0" smtClean="0">
                <a:solidFill>
                  <a:schemeClr val="accent1">
                    <a:lumMod val="25000"/>
                  </a:schemeClr>
                </a:solidFill>
              </a:rPr>
              <a:t>    </a:t>
            </a:r>
            <a:r>
              <a:rPr lang="en-US" sz="2400" dirty="0" smtClean="0">
                <a:solidFill>
                  <a:schemeClr val="accent1">
                    <a:lumMod val="25000"/>
                  </a:schemeClr>
                </a:solidFill>
              </a:rPr>
              <a:t>                       </a:t>
            </a:r>
            <a:r>
              <a:rPr lang="el-GR" sz="2400" dirty="0" smtClean="0">
                <a:solidFill>
                  <a:schemeClr val="accent1">
                    <a:lumMod val="25000"/>
                  </a:schemeClr>
                </a:solidFill>
              </a:rPr>
              <a:t> </a:t>
            </a:r>
            <a:r>
              <a:rPr lang="el-GR" sz="2400" b="1" dirty="0" smtClean="0">
                <a:solidFill>
                  <a:schemeClr val="accent1">
                    <a:lumMod val="25000"/>
                  </a:schemeClr>
                </a:solidFill>
              </a:rPr>
              <a:t>Ηλεκτρονικός μηχανικός</a:t>
            </a:r>
            <a:endParaRPr lang="en-US" sz="2400" b="1" dirty="0" smtClean="0">
              <a:solidFill>
                <a:schemeClr val="accent1">
                  <a:lumMod val="25000"/>
                </a:schemeClr>
              </a:solidFill>
            </a:endParaRPr>
          </a:p>
          <a:p>
            <a:pPr>
              <a:buFontTx/>
              <a:buNone/>
              <a:defRPr/>
            </a:pPr>
            <a:r>
              <a:rPr lang="el-GR" sz="2400" b="1" dirty="0" smtClean="0">
                <a:solidFill>
                  <a:schemeClr val="accent1">
                    <a:lumMod val="25000"/>
                  </a:schemeClr>
                </a:solidFill>
              </a:rPr>
              <a:t> </a:t>
            </a:r>
            <a:r>
              <a:rPr lang="en-US" sz="2400" b="1" dirty="0" smtClean="0">
                <a:solidFill>
                  <a:schemeClr val="accent1">
                    <a:lumMod val="25000"/>
                  </a:schemeClr>
                </a:solidFill>
              </a:rPr>
              <a:t>                  </a:t>
            </a:r>
            <a:r>
              <a:rPr lang="el-GR" sz="2400" b="1" dirty="0" smtClean="0">
                <a:solidFill>
                  <a:schemeClr val="accent1">
                    <a:lumMod val="25000"/>
                  </a:schemeClr>
                </a:solidFill>
              </a:rPr>
              <a:t>Διευθυντής </a:t>
            </a:r>
            <a:r>
              <a:rPr lang="el-GR" sz="2400" b="1" dirty="0" err="1" smtClean="0">
                <a:solidFill>
                  <a:schemeClr val="accent1">
                    <a:lumMod val="25000"/>
                  </a:schemeClr>
                </a:solidFill>
              </a:rPr>
              <a:t>Βιοϊατρικής</a:t>
            </a:r>
            <a:r>
              <a:rPr lang="el-GR" sz="2400" b="1" dirty="0" smtClean="0">
                <a:solidFill>
                  <a:schemeClr val="accent1">
                    <a:lumMod val="25000"/>
                  </a:schemeClr>
                </a:solidFill>
              </a:rPr>
              <a:t> Τεχνολογίας</a:t>
            </a:r>
          </a:p>
          <a:p>
            <a:pPr>
              <a:buFontTx/>
              <a:buNone/>
              <a:defRPr/>
            </a:pPr>
            <a:r>
              <a:rPr lang="el-GR" sz="2400" b="1" dirty="0" smtClean="0">
                <a:solidFill>
                  <a:schemeClr val="accent1">
                    <a:lumMod val="25000"/>
                  </a:schemeClr>
                </a:solidFill>
              </a:rPr>
              <a:t>       </a:t>
            </a:r>
            <a:r>
              <a:rPr lang="en-US" sz="2400" b="1" dirty="0" smtClean="0">
                <a:solidFill>
                  <a:schemeClr val="accent1">
                    <a:lumMod val="25000"/>
                  </a:schemeClr>
                </a:solidFill>
              </a:rPr>
              <a:t>                </a:t>
            </a:r>
            <a:r>
              <a:rPr lang="el-GR" sz="2400" b="1" dirty="0" smtClean="0">
                <a:solidFill>
                  <a:schemeClr val="accent1">
                    <a:lumMod val="25000"/>
                  </a:schemeClr>
                </a:solidFill>
              </a:rPr>
              <a:t> </a:t>
            </a:r>
            <a:r>
              <a:rPr lang="en-US" sz="2400" b="1" dirty="0" smtClean="0">
                <a:solidFill>
                  <a:schemeClr val="accent1">
                    <a:lumMod val="25000"/>
                  </a:schemeClr>
                </a:solidFill>
              </a:rPr>
              <a:t> </a:t>
            </a:r>
            <a:r>
              <a:rPr lang="el-GR" sz="2400" b="1" dirty="0" smtClean="0">
                <a:solidFill>
                  <a:schemeClr val="accent1">
                    <a:lumMod val="25000"/>
                  </a:schemeClr>
                </a:solidFill>
              </a:rPr>
              <a:t>  Νοσοκομείου Αγίου Σάββα.                 </a:t>
            </a:r>
          </a:p>
          <a:p>
            <a:pPr>
              <a:buFontTx/>
              <a:buNone/>
              <a:defRPr/>
            </a:pPr>
            <a:r>
              <a:rPr lang="el-GR" sz="2000" dirty="0" smtClean="0"/>
              <a:t> </a:t>
            </a:r>
          </a:p>
          <a:p>
            <a:pPr>
              <a:buFontTx/>
              <a:buNone/>
              <a:defRPr/>
            </a:pPr>
            <a:r>
              <a:rPr lang="el-GR" sz="2000" dirty="0" smtClean="0"/>
              <a:t>          </a:t>
            </a:r>
          </a:p>
          <a:p>
            <a:pPr>
              <a:buFontTx/>
              <a:buNone/>
              <a:defRPr/>
            </a:pPr>
            <a:r>
              <a:rPr lang="el-GR" dirty="0" smtClean="0">
                <a:solidFill>
                  <a:srgbClr val="990099"/>
                </a:solidFill>
              </a:rPr>
              <a:t>                  </a:t>
            </a:r>
            <a:endParaRPr lang="en-US" dirty="0" smtClean="0">
              <a:solidFill>
                <a:srgbClr val="990099"/>
              </a:solidFill>
            </a:endParaRPr>
          </a:p>
          <a:p>
            <a:pPr>
              <a:buFontTx/>
              <a:buNone/>
              <a:defRPr/>
            </a:pPr>
            <a:r>
              <a:rPr lang="en-US" dirty="0" smtClean="0">
                <a:solidFill>
                  <a:srgbClr val="990099"/>
                </a:solidFill>
              </a:rPr>
              <a:t>                  </a:t>
            </a:r>
            <a:r>
              <a:rPr lang="el-GR" dirty="0" smtClean="0">
                <a:solidFill>
                  <a:srgbClr val="990099"/>
                </a:solidFill>
              </a:rPr>
              <a:t> </a:t>
            </a:r>
            <a:r>
              <a:rPr lang="el-GR" b="1" dirty="0" smtClean="0">
                <a:solidFill>
                  <a:srgbClr val="990099"/>
                </a:solidFill>
              </a:rPr>
              <a:t>ΕΡΩΤΗΣΕΙΣ - ΣΧΟΛΙΑ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Εφημερις της Κυβέρνησης_5"/>
          <p:cNvPicPr>
            <a:picLocks noChangeAspect="1" noChangeArrowheads="1"/>
          </p:cNvPicPr>
          <p:nvPr/>
        </p:nvPicPr>
        <p:blipFill>
          <a:blip r:embed="rId3" cstate="print"/>
          <a:srcRect/>
          <a:stretch>
            <a:fillRect/>
          </a:stretch>
        </p:blipFill>
        <p:spPr bwMode="auto">
          <a:xfrm>
            <a:off x="1143000" y="381000"/>
            <a:ext cx="6629400" cy="553085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2340</TotalTime>
  <Words>2235</Words>
  <Application>Microsoft Office PowerPoint</Application>
  <PresentationFormat>Προβολή στην οθόνη (4:3)</PresentationFormat>
  <Paragraphs>606</Paragraphs>
  <Slides>89</Slides>
  <Notes>69</Notes>
  <HiddenSlides>0</HiddenSlides>
  <MMClips>0</MMClips>
  <ScaleCrop>false</ScaleCrop>
  <HeadingPairs>
    <vt:vector size="4" baseType="variant">
      <vt:variant>
        <vt:lpstr>Θέμα</vt:lpstr>
      </vt:variant>
      <vt:variant>
        <vt:i4>1</vt:i4>
      </vt:variant>
      <vt:variant>
        <vt:lpstr>Τίτλοι διαφανειών</vt:lpstr>
      </vt:variant>
      <vt:variant>
        <vt:i4>89</vt:i4>
      </vt:variant>
    </vt:vector>
  </HeadingPairs>
  <TitlesOfParts>
    <vt:vector size="90" baseType="lpstr">
      <vt:lpstr>Προεπιλεγμένη σχεδίαση</vt:lpstr>
      <vt:lpstr>ΠΡΑΚΤΙΚΗ ΑΣΚΗΣΗ ΚΑΙ ΕΠΑΓΓΕΛΜΑΤΙΚΗ ΑΠΟΚΑΤΑΣΤΑΣΗ ΤΟΥ ΗΛΕΚΤΡΟΝΙΚΟΥ ΜΗΧΑΝΙΚΟΥ ΣΤΟΝ ΧΩΡΟ ΤΩΝ ΙΑΤΡΙΚΩΝ ΜΗΧΑΝΗΜΑΤΩΝ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Ζ’  ΕΞΑΜΗΝΟ ΣΠΟΥΔΩΝ     ΜΑΘΗΜΑ     Ηλεκτρονικές Διατάξεις Φασματοσκοπίας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Σχέδιο της δομής μαγνητικού τομογράφου </vt:lpstr>
      <vt:lpstr>Παρουσίαση του PowerPoint</vt:lpstr>
      <vt:lpstr>Σύντομη περιγραφή της αρχής λειτουργίας μαγνητικού τομογράφου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Σύντομη περιγραφή της αρχής λειτουργίας του γραμμικού επιταχυντή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Τομείς ενασχόλησης στην Ελλάδα             (ή/και στο εξωτερικό)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Ηλεκτρονικοί Μηχανικοί εν ώρα εργασίας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ΜΑΝΩΛΗΣ</dc:creator>
  <cp:lastModifiedBy>Pomitedy</cp:lastModifiedBy>
  <cp:revision>281</cp:revision>
  <cp:lastPrinted>1601-01-01T00:00:00Z</cp:lastPrinted>
  <dcterms:created xsi:type="dcterms:W3CDTF">1601-01-01T00:00:00Z</dcterms:created>
  <dcterms:modified xsi:type="dcterms:W3CDTF">2015-03-16T10:44:42Z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