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7" r:id="rId1"/>
  </p:sldMasterIdLst>
  <p:sldIdLst>
    <p:sldId id="258" r:id="rId2"/>
    <p:sldId id="259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kiosk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380" y="114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/>
              <a:t>Κάντε κλικ για να επεξεργαστείτε τον υπότιτλο του υποδείγματος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39052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Τίτλος και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85589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Εισαγωγικά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4886348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742647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Κάρτα ονόματος με φρά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336947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ή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691047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254245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162776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229355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847750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064419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601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154858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1399195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016611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l-GR"/>
              <a:t>Κάντε κλικ στο εικονίδιο για να προσθέσετε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/>
              <a:t>Στυλ κειμένου υποδείγματος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0804391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l-GR"/>
              <a:t>Κάντε κλικ για να επεξεργαστείτε τον τίτλο υποδείγματος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/>
              <a:t>Στυλ κειμένου υποδείγματος</a:t>
            </a:r>
          </a:p>
          <a:p>
            <a:pPr lvl="1"/>
            <a:r>
              <a:rPr lang="el-GR"/>
              <a:t>Δεύτερο επίπεδο</a:t>
            </a:r>
          </a:p>
          <a:p>
            <a:pPr lvl="2"/>
            <a:r>
              <a:rPr lang="el-GR"/>
              <a:t>Τρίτο επίπεδο</a:t>
            </a:r>
          </a:p>
          <a:p>
            <a:pPr lvl="3"/>
            <a:r>
              <a:rPr lang="el-GR"/>
              <a:t>Τέταρτο επίπεδο</a:t>
            </a:r>
          </a:p>
          <a:p>
            <a:pPr lvl="4"/>
            <a:r>
              <a:rPr lang="el-GR"/>
              <a:t>Πέμπτο επίπεδο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BE58AC-FC72-4895-A237-A5A22F909236}" type="datetimeFigureOut">
              <a:rPr lang="el-GR" smtClean="0"/>
              <a:t>7/7/2021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9AE1E3B2-74C5-4124-956D-138061DC60DF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682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8" r:id="rId1"/>
    <p:sldLayoutId id="2147483789" r:id="rId2"/>
    <p:sldLayoutId id="2147483790" r:id="rId3"/>
    <p:sldLayoutId id="2147483791" r:id="rId4"/>
    <p:sldLayoutId id="2147483792" r:id="rId5"/>
    <p:sldLayoutId id="2147483793" r:id="rId6"/>
    <p:sldLayoutId id="2147483794" r:id="rId7"/>
    <p:sldLayoutId id="2147483795" r:id="rId8"/>
    <p:sldLayoutId id="2147483796" r:id="rId9"/>
    <p:sldLayoutId id="2147483797" r:id="rId10"/>
    <p:sldLayoutId id="2147483798" r:id="rId11"/>
    <p:sldLayoutId id="2147483799" r:id="rId12"/>
    <p:sldLayoutId id="2147483800" r:id="rId13"/>
    <p:sldLayoutId id="2147483801" r:id="rId14"/>
    <p:sldLayoutId id="2147483802" r:id="rId15"/>
    <p:sldLayoutId id="21474838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Πλαίσιο κειμένου 11">
            <a:extLst>
              <a:ext uri="{FF2B5EF4-FFF2-40B4-BE49-F238E27FC236}">
                <a16:creationId xmlns:a16="http://schemas.microsoft.com/office/drawing/2014/main" id="{EDFF1E88-4877-4227-99D8-2D32552FA0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Plain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6000" b="1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Π.Ο.ΜΗ.Τ.Ε.Δ.Υ</a:t>
            </a:r>
            <a:endParaRPr lang="el-GR" sz="11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Πλαίσιο κειμένου 10">
            <a:extLst>
              <a:ext uri="{FF2B5EF4-FFF2-40B4-BE49-F238E27FC236}">
                <a16:creationId xmlns:a16="http://schemas.microsoft.com/office/drawing/2014/main" id="{79A74D82-206B-4A68-9AE7-D8B3F3BC987A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589212" y="2237327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6000" b="1" dirty="0">
                <a:ln>
                  <a:noFill/>
                </a:ln>
                <a:solidFill>
                  <a:srgbClr val="C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ΔΙΗΜΕΡΙΔΑ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Πλαίσιο κειμένου 1">
            <a:extLst>
              <a:ext uri="{FF2B5EF4-FFF2-40B4-BE49-F238E27FC236}">
                <a16:creationId xmlns:a16="http://schemas.microsoft.com/office/drawing/2014/main" id="{D2F8FD5C-9442-4F38-A823-A207E5946EC0}"/>
              </a:ext>
            </a:extLst>
          </p:cNvPr>
          <p:cNvSpPr txBox="1"/>
          <p:nvPr/>
        </p:nvSpPr>
        <p:spPr>
          <a:xfrm>
            <a:off x="3209057" y="3209483"/>
            <a:ext cx="7675709" cy="483146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2500" b="1" dirty="0">
                <a:ln>
                  <a:noFill/>
                </a:ln>
                <a:solidFill>
                  <a:srgbClr val="C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για τις Δημόσιες Συμβάσεις Ν. 4782/2021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0" name="Πλαίσιο κειμένου 2">
            <a:extLst>
              <a:ext uri="{FF2B5EF4-FFF2-40B4-BE49-F238E27FC236}">
                <a16:creationId xmlns:a16="http://schemas.microsoft.com/office/drawing/2014/main" id="{868827CB-E1E4-4A11-9EF3-79DB7A1777D3}"/>
              </a:ext>
            </a:extLst>
          </p:cNvPr>
          <p:cNvSpPr txBox="1"/>
          <p:nvPr/>
        </p:nvSpPr>
        <p:spPr>
          <a:xfrm>
            <a:off x="4075123" y="3962146"/>
            <a:ext cx="5753100" cy="404983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2000" b="1" u="sng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Πέμπτη 8 &amp; Παρασκευή 9 Ιουλίου</a:t>
            </a:r>
            <a:endParaRPr lang="el-G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1" name="Πλαίσιο κειμένου 3">
            <a:extLst>
              <a:ext uri="{FF2B5EF4-FFF2-40B4-BE49-F238E27FC236}">
                <a16:creationId xmlns:a16="http://schemas.microsoft.com/office/drawing/2014/main" id="{E2F00E13-2D70-4C3C-BBFB-8EEFF24D6EE2}"/>
              </a:ext>
            </a:extLst>
          </p:cNvPr>
          <p:cNvSpPr txBox="1"/>
          <p:nvPr/>
        </p:nvSpPr>
        <p:spPr>
          <a:xfrm>
            <a:off x="3508386" y="4599256"/>
            <a:ext cx="6772275" cy="98107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2000" b="1" u="sng" dirty="0">
                <a:ln>
                  <a:noFill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Εισηγητής: Ο εκπαιδευτής του ΙΝΕΠ, 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2000" b="1" u="sng" dirty="0">
                <a:ln>
                  <a:noFill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Πολιτικός Μηχανικός, Δρ. Βασίλειος </a:t>
            </a:r>
            <a:r>
              <a:rPr lang="el-GR" sz="2000" b="1" u="sng" dirty="0" err="1">
                <a:ln>
                  <a:noFill/>
                </a:ln>
                <a:solidFill>
                  <a:srgbClr val="00206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Βασίλογλου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2" name="Πλαίσιο κειμένου 6">
            <a:extLst>
              <a:ext uri="{FF2B5EF4-FFF2-40B4-BE49-F238E27FC236}">
                <a16:creationId xmlns:a16="http://schemas.microsoft.com/office/drawing/2014/main" id="{0B89E65C-9158-42C5-84B1-9BB79331FA2F}"/>
              </a:ext>
            </a:extLst>
          </p:cNvPr>
          <p:cNvSpPr txBox="1"/>
          <p:nvPr/>
        </p:nvSpPr>
        <p:spPr>
          <a:xfrm>
            <a:off x="3622686" y="5784812"/>
            <a:ext cx="6657975" cy="50292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2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Θα υπάρχει η δυνατότητα υποβολής ερωτήσεων οι οποίες θα ομαδοποιηθούν 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2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και θα προσπαθήσουμε να απαντηθούν τη 2η μέρα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93743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5332"/>
    </mc:Choice>
    <mc:Fallback>
      <p:transition spd="slow" advTm="5332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Πλαίσιο κειμένου 11">
            <a:extLst>
              <a:ext uri="{FF2B5EF4-FFF2-40B4-BE49-F238E27FC236}">
                <a16:creationId xmlns:a16="http://schemas.microsoft.com/office/drawing/2014/main" id="{EDFF1E88-4877-4227-99D8-2D32552FA049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2434966" y="418244"/>
            <a:ext cx="8649111" cy="128089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00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el-GR" sz="10000" b="1" baseline="30000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</a:t>
            </a:r>
            <a:r>
              <a:rPr lang="el-GR" sz="100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ΜΕΡΑ</a:t>
            </a:r>
            <a:endParaRPr lang="el-GR" sz="10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3" name="Πλαίσιο κειμένου 7">
            <a:extLst>
              <a:ext uri="{FF2B5EF4-FFF2-40B4-BE49-F238E27FC236}">
                <a16:creationId xmlns:a16="http://schemas.microsoft.com/office/drawing/2014/main" id="{75C8FC65-D95A-4185-82EC-17D108D285D4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2376243" y="1927789"/>
            <a:ext cx="8915400" cy="3777622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2000" b="1" u="sng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Ενδεικτικά επιμέρους θέματα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Πλαίσιο κειμένου 5">
            <a:extLst>
              <a:ext uri="{FF2B5EF4-FFF2-40B4-BE49-F238E27FC236}">
                <a16:creationId xmlns:a16="http://schemas.microsoft.com/office/drawing/2014/main" id="{DC0D05E5-D64F-4AA9-8765-39690B8052D3}"/>
              </a:ext>
            </a:extLst>
          </p:cNvPr>
          <p:cNvSpPr txBox="1"/>
          <p:nvPr/>
        </p:nvSpPr>
        <p:spPr>
          <a:xfrm>
            <a:off x="3672092" y="2600261"/>
            <a:ext cx="6791325" cy="348615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l-GR" sz="1500" b="1" u="sng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Οι αλλαγές που ήδη εφαρμόζονται  από 9/3/2021 και από 1/6/2021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Πλαίσιο κειμένου 8">
            <a:extLst>
              <a:ext uri="{FF2B5EF4-FFF2-40B4-BE49-F238E27FC236}">
                <a16:creationId xmlns:a16="http://schemas.microsoft.com/office/drawing/2014/main" id="{815C9A9F-F5A0-4EE1-8C66-D7CDD4BD4301}"/>
              </a:ext>
            </a:extLst>
          </p:cNvPr>
          <p:cNvSpPr txBox="1"/>
          <p:nvPr/>
        </p:nvSpPr>
        <p:spPr>
          <a:xfrm>
            <a:off x="3800431" y="3334606"/>
            <a:ext cx="6772275" cy="3105150"/>
          </a:xfrm>
          <a:prstGeom prst="rect">
            <a:avLst/>
          </a:prstGeom>
          <a:noFill/>
          <a:ln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l-GR" sz="1300" b="1" dirty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l-GR" sz="20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√</a:t>
            </a:r>
            <a:r>
              <a:rPr lang="el-GR" sz="15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sz="1300" b="1" dirty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Παρουσίαση διαδικασιών απευθείας ανάθεσης – ανοικτού διαγωνισμού κάτω των ορίων με κριτήριο μόνο τη χαμηλότερη τιμή και ανάλυση των σχετικών άρθρων 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l-GR" sz="20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√</a:t>
            </a:r>
            <a:r>
              <a:rPr lang="el-GR" sz="15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sz="1300" b="1" dirty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Ημερολόγιο έργου 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l-GR" sz="20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√</a:t>
            </a:r>
            <a:r>
              <a:rPr lang="el-GR" sz="15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sz="1300" b="1" dirty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Υποκατάσταση 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l-GR" sz="20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√</a:t>
            </a:r>
            <a:r>
              <a:rPr lang="el-GR" sz="15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sz="1300" b="1" dirty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Υπεργολαβία 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l-GR" sz="20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√</a:t>
            </a:r>
            <a:r>
              <a:rPr lang="el-GR" sz="15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sz="1300" b="1" dirty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Κατασκευαστική κοινοπραξία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l-GR" sz="20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√</a:t>
            </a:r>
            <a:r>
              <a:rPr lang="el-GR" sz="1500" b="1" dirty="0">
                <a:ln>
                  <a:noFill/>
                </a:ln>
                <a:solidFill>
                  <a:srgbClr val="000000"/>
                </a:solidFill>
                <a:effectLst/>
                <a:latin typeface="Segoe UI Black" panose="020B0A02040204020203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el-GR" sz="1300" b="1" dirty="0">
                <a:ln>
                  <a:noFill/>
                </a:ln>
                <a:solidFill>
                  <a:srgbClr val="000000"/>
                </a:solidFill>
                <a:effectLst/>
                <a:latin typeface="Arial Black" panose="020B0A040201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Διοικητική επίλυση συμβατικών διαφορών</a:t>
            </a:r>
            <a:endParaRPr lang="el-GR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7291539"/>
      </p:ext>
    </p:extLst>
  </p:cSld>
  <p:clrMapOvr>
    <a:masterClrMapping/>
  </p:clrMapOvr>
  <p:transition spd="slow" advTm="4602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theme/theme1.xml><?xml version="1.0" encoding="utf-8"?>
<a:theme xmlns:a="http://schemas.openxmlformats.org/drawingml/2006/main" name="Θρόισμα">
  <a:themeElements>
    <a:clrScheme name="Θρόισμα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Θρόισμα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Θρόισμα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69</TotalTime>
  <Words>112</Words>
  <Application>Microsoft Office PowerPoint</Application>
  <PresentationFormat>Ευρεία οθόνη</PresentationFormat>
  <Paragraphs>17</Paragraphs>
  <Slides>2</Slides>
  <Notes>0</Notes>
  <HiddenSlides>0</HiddenSlides>
  <MMClips>0</MMClips>
  <ScaleCrop>false</ScaleCrop>
  <HeadingPairs>
    <vt:vector size="6" baseType="variant">
      <vt:variant>
        <vt:lpstr>Γραμματοσειρές που χρησιμοποιούνται</vt:lpstr>
      </vt:variant>
      <vt:variant>
        <vt:i4>6</vt:i4>
      </vt:variant>
      <vt:variant>
        <vt:lpstr>Θέμα</vt:lpstr>
      </vt:variant>
      <vt:variant>
        <vt:i4>1</vt:i4>
      </vt:variant>
      <vt:variant>
        <vt:lpstr>Τίτλοι διαφανειών</vt:lpstr>
      </vt:variant>
      <vt:variant>
        <vt:i4>2</vt:i4>
      </vt:variant>
    </vt:vector>
  </HeadingPairs>
  <TitlesOfParts>
    <vt:vector size="9" baseType="lpstr">
      <vt:lpstr>Arial</vt:lpstr>
      <vt:lpstr>Arial Black</vt:lpstr>
      <vt:lpstr>Calibri</vt:lpstr>
      <vt:lpstr>Century Gothic</vt:lpstr>
      <vt:lpstr>Segoe UI Black</vt:lpstr>
      <vt:lpstr>Wingdings 3</vt:lpstr>
      <vt:lpstr>Θρόισμα</vt:lpstr>
      <vt:lpstr>Π.Ο.ΜΗ.Τ.Ε.Δ.Υ</vt:lpstr>
      <vt:lpstr>1Η ΜΕΡΑ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Παρουσίαση του PowerPoint</dc:title>
  <dc:creator>ΠΟΜΗΤΕΔΥ Ομοσπονδία</dc:creator>
  <cp:lastModifiedBy>ΠΟΜΗΤΕΔΥ Ομοσπονδία</cp:lastModifiedBy>
  <cp:revision>8</cp:revision>
  <dcterms:created xsi:type="dcterms:W3CDTF">2021-07-07T10:41:23Z</dcterms:created>
  <dcterms:modified xsi:type="dcterms:W3CDTF">2021-07-07T11:51:13Z</dcterms:modified>
</cp:coreProperties>
</file>