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0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58AC-FC72-4895-A237-A5A22F909236}" type="datetimeFigureOut">
              <a:rPr lang="el-GR" smtClean="0"/>
              <a:t>7/7/2021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AE1E3B2-74C5-4124-956D-138061DC60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905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58AC-FC72-4895-A237-A5A22F909236}" type="datetimeFigureOut">
              <a:rPr lang="el-GR" smtClean="0"/>
              <a:t>7/7/2021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E1E3B2-74C5-4124-956D-138061DC60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558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58AC-FC72-4895-A237-A5A22F909236}" type="datetimeFigureOut">
              <a:rPr lang="el-GR" smtClean="0"/>
              <a:t>7/7/2021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E1E3B2-74C5-4124-956D-138061DC60DF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8863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58AC-FC72-4895-A237-A5A22F909236}" type="datetimeFigureOut">
              <a:rPr lang="el-GR" smtClean="0"/>
              <a:t>7/7/2021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E1E3B2-74C5-4124-956D-138061DC60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4264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58AC-FC72-4895-A237-A5A22F909236}" type="datetimeFigureOut">
              <a:rPr lang="el-GR" smtClean="0"/>
              <a:t>7/7/2021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E1E3B2-74C5-4124-956D-138061DC60DF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3694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58AC-FC72-4895-A237-A5A22F909236}" type="datetimeFigureOut">
              <a:rPr lang="el-GR" smtClean="0"/>
              <a:t>7/7/2021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E1E3B2-74C5-4124-956D-138061DC60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9104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58AC-FC72-4895-A237-A5A22F909236}" type="datetimeFigureOut">
              <a:rPr lang="el-GR" smtClean="0"/>
              <a:t>7/7/2021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E3B2-74C5-4124-956D-138061DC60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5424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58AC-FC72-4895-A237-A5A22F909236}" type="datetimeFigureOut">
              <a:rPr lang="el-GR" smtClean="0"/>
              <a:t>7/7/2021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E3B2-74C5-4124-956D-138061DC60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27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58AC-FC72-4895-A237-A5A22F909236}" type="datetimeFigureOut">
              <a:rPr lang="el-GR" smtClean="0"/>
              <a:t>7/7/2021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E3B2-74C5-4124-956D-138061DC60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293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58AC-FC72-4895-A237-A5A22F909236}" type="datetimeFigureOut">
              <a:rPr lang="el-GR" smtClean="0"/>
              <a:t>7/7/2021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E1E3B2-74C5-4124-956D-138061DC60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75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58AC-FC72-4895-A237-A5A22F909236}" type="datetimeFigureOut">
              <a:rPr lang="el-GR" smtClean="0"/>
              <a:t>7/7/2021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E1E3B2-74C5-4124-956D-138061DC60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644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58AC-FC72-4895-A237-A5A22F909236}" type="datetimeFigureOut">
              <a:rPr lang="el-GR" smtClean="0"/>
              <a:t>7/7/2021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E1E3B2-74C5-4124-956D-138061DC60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60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58AC-FC72-4895-A237-A5A22F909236}" type="datetimeFigureOut">
              <a:rPr lang="el-GR" smtClean="0"/>
              <a:t>7/7/2021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E3B2-74C5-4124-956D-138061DC60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485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58AC-FC72-4895-A237-A5A22F909236}" type="datetimeFigureOut">
              <a:rPr lang="el-GR" smtClean="0"/>
              <a:t>7/7/2021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E3B2-74C5-4124-956D-138061DC60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991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58AC-FC72-4895-A237-A5A22F909236}" type="datetimeFigureOut">
              <a:rPr lang="el-GR" smtClean="0"/>
              <a:t>7/7/2021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E3B2-74C5-4124-956D-138061DC60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1661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58AC-FC72-4895-A237-A5A22F909236}" type="datetimeFigureOut">
              <a:rPr lang="el-GR" smtClean="0"/>
              <a:t>7/7/2021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E1E3B2-74C5-4124-956D-138061DC60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043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E58AC-FC72-4895-A237-A5A22F909236}" type="datetimeFigureOut">
              <a:rPr lang="el-GR" smtClean="0"/>
              <a:t>7/7/2021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AE1E3B2-74C5-4124-956D-138061DC60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682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Πλαίσιο κειμένου 11">
            <a:extLst>
              <a:ext uri="{FF2B5EF4-FFF2-40B4-BE49-F238E27FC236}">
                <a16:creationId xmlns:a16="http://schemas.microsoft.com/office/drawing/2014/main" id="{EDFF1E88-4877-4227-99D8-2D32552FA04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Plain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6000" b="1">
                <a:ln>
                  <a:noFill/>
                </a:ln>
                <a:solidFill>
                  <a:srgbClr val="0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Π.Ο.ΜΗ.Τ.Ε.Δ.Υ</a:t>
            </a:r>
            <a:endParaRPr lang="el-G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Πλαίσιο κειμένου 10">
            <a:extLst>
              <a:ext uri="{FF2B5EF4-FFF2-40B4-BE49-F238E27FC236}">
                <a16:creationId xmlns:a16="http://schemas.microsoft.com/office/drawing/2014/main" id="{79A74D82-206B-4A68-9AE7-D8B3F3BC987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89212" y="2237327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6000" b="1" dirty="0">
                <a:ln>
                  <a:noFill/>
                </a:ln>
                <a:solidFill>
                  <a:srgbClr val="C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ΔΙΗΜΕΡΙΔΑ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Πλαίσιο κειμένου 1">
            <a:extLst>
              <a:ext uri="{FF2B5EF4-FFF2-40B4-BE49-F238E27FC236}">
                <a16:creationId xmlns:a16="http://schemas.microsoft.com/office/drawing/2014/main" id="{D2F8FD5C-9442-4F38-A823-A207E5946EC0}"/>
              </a:ext>
            </a:extLst>
          </p:cNvPr>
          <p:cNvSpPr txBox="1"/>
          <p:nvPr/>
        </p:nvSpPr>
        <p:spPr>
          <a:xfrm>
            <a:off x="3209057" y="3209483"/>
            <a:ext cx="7675709" cy="483146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2500" b="1" dirty="0">
                <a:ln>
                  <a:noFill/>
                </a:ln>
                <a:solidFill>
                  <a:srgbClr val="C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για τις Δημόσιες Συμβάσεις Ν. 4782/2021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Πλαίσιο κειμένου 2">
            <a:extLst>
              <a:ext uri="{FF2B5EF4-FFF2-40B4-BE49-F238E27FC236}">
                <a16:creationId xmlns:a16="http://schemas.microsoft.com/office/drawing/2014/main" id="{868827CB-E1E4-4A11-9EF3-79DB7A1777D3}"/>
              </a:ext>
            </a:extLst>
          </p:cNvPr>
          <p:cNvSpPr txBox="1"/>
          <p:nvPr/>
        </p:nvSpPr>
        <p:spPr>
          <a:xfrm>
            <a:off x="4075123" y="3962146"/>
            <a:ext cx="5753100" cy="404983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2000" b="1" u="sng" dirty="0">
                <a:ln>
                  <a:noFill/>
                </a:ln>
                <a:solidFill>
                  <a:srgbClr val="0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Πέμπτη 8 &amp; Παρασκευή 9 Ιουλίου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Πλαίσιο κειμένου 3">
            <a:extLst>
              <a:ext uri="{FF2B5EF4-FFF2-40B4-BE49-F238E27FC236}">
                <a16:creationId xmlns:a16="http://schemas.microsoft.com/office/drawing/2014/main" id="{E2F00E13-2D70-4C3C-BBFB-8EEFF24D6EE2}"/>
              </a:ext>
            </a:extLst>
          </p:cNvPr>
          <p:cNvSpPr txBox="1"/>
          <p:nvPr/>
        </p:nvSpPr>
        <p:spPr>
          <a:xfrm>
            <a:off x="3508386" y="4599256"/>
            <a:ext cx="6772275" cy="98107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2000" b="1" u="sng" dirty="0">
                <a:ln>
                  <a:noFill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Εισηγητής: Ο εκπαιδευτής του ΙΝΕΠ, 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2000" b="1" u="sng" dirty="0">
                <a:ln>
                  <a:noFill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Πολιτικός Μηχανικός, Δρ. Βασίλειος </a:t>
            </a:r>
            <a:r>
              <a:rPr lang="el-GR" sz="2000" b="1" u="sng" dirty="0" err="1">
                <a:ln>
                  <a:noFill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Βασίλογλου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Πλαίσιο κειμένου 6">
            <a:extLst>
              <a:ext uri="{FF2B5EF4-FFF2-40B4-BE49-F238E27FC236}">
                <a16:creationId xmlns:a16="http://schemas.microsoft.com/office/drawing/2014/main" id="{0B89E65C-9158-42C5-84B1-9BB79331FA2F}"/>
              </a:ext>
            </a:extLst>
          </p:cNvPr>
          <p:cNvSpPr txBox="1"/>
          <p:nvPr/>
        </p:nvSpPr>
        <p:spPr>
          <a:xfrm>
            <a:off x="3622686" y="5784812"/>
            <a:ext cx="6657975" cy="50292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1200" b="1" dirty="0">
                <a:ln>
                  <a:noFill/>
                </a:ln>
                <a:solidFill>
                  <a:srgbClr val="0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Θα υπάρχει η δυνατότητα υποβολής ερωτήσεων οι οποίες θα ομαδοποιηθούν 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1200" b="1" dirty="0">
                <a:ln>
                  <a:noFill/>
                </a:ln>
                <a:solidFill>
                  <a:srgbClr val="0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και θα προσπαθήσουμε να απαντηθούν τη 2η μέρα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937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32"/>
    </mc:Choice>
    <mc:Fallback>
      <p:transition spd="slow" advTm="533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Πλαίσιο κειμένου 11">
            <a:extLst>
              <a:ext uri="{FF2B5EF4-FFF2-40B4-BE49-F238E27FC236}">
                <a16:creationId xmlns:a16="http://schemas.microsoft.com/office/drawing/2014/main" id="{EDFF1E88-4877-4227-99D8-2D32552FA04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34966" y="418244"/>
            <a:ext cx="8649111" cy="128089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10000" b="1" dirty="0">
                <a:ln>
                  <a:noFill/>
                </a:ln>
                <a:solidFill>
                  <a:srgbClr val="0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10000" b="1" baseline="30000" dirty="0">
                <a:ln>
                  <a:noFill/>
                </a:ln>
                <a:solidFill>
                  <a:srgbClr val="0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sz="10000" b="1" dirty="0">
                <a:ln>
                  <a:noFill/>
                </a:ln>
                <a:solidFill>
                  <a:srgbClr val="0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ΜΕΡΑ</a:t>
            </a:r>
            <a:endParaRPr lang="el-GR" sz="10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Πλαίσιο κειμένου 7">
            <a:extLst>
              <a:ext uri="{FF2B5EF4-FFF2-40B4-BE49-F238E27FC236}">
                <a16:creationId xmlns:a16="http://schemas.microsoft.com/office/drawing/2014/main" id="{75C8FC65-D95A-4185-82EC-17D108D285D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376243" y="1927789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2000" b="1" u="sng" dirty="0">
                <a:ln>
                  <a:noFill/>
                </a:ln>
                <a:solidFill>
                  <a:srgbClr val="0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Ενδεικτικά επιμέρους θέματα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Πλαίσιο κειμένου 5">
            <a:extLst>
              <a:ext uri="{FF2B5EF4-FFF2-40B4-BE49-F238E27FC236}">
                <a16:creationId xmlns:a16="http://schemas.microsoft.com/office/drawing/2014/main" id="{DC0D05E5-D64F-4AA9-8765-39690B8052D3}"/>
              </a:ext>
            </a:extLst>
          </p:cNvPr>
          <p:cNvSpPr txBox="1"/>
          <p:nvPr/>
        </p:nvSpPr>
        <p:spPr>
          <a:xfrm>
            <a:off x="3672092" y="2600261"/>
            <a:ext cx="6791325" cy="34861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1500" b="1" u="sng" dirty="0">
                <a:ln>
                  <a:noFill/>
                </a:ln>
                <a:solidFill>
                  <a:srgbClr val="0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Οι αλλαγές που ήδη εφαρμόζονται  από 9/3/2021 και από 1/6/2021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Πλαίσιο κειμένου 8">
            <a:extLst>
              <a:ext uri="{FF2B5EF4-FFF2-40B4-BE49-F238E27FC236}">
                <a16:creationId xmlns:a16="http://schemas.microsoft.com/office/drawing/2014/main" id="{815C9A9F-F5A0-4EE1-8C66-D7CDD4BD4301}"/>
              </a:ext>
            </a:extLst>
          </p:cNvPr>
          <p:cNvSpPr txBox="1"/>
          <p:nvPr/>
        </p:nvSpPr>
        <p:spPr>
          <a:xfrm>
            <a:off x="3800431" y="3334606"/>
            <a:ext cx="6772275" cy="310515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l-GR" sz="1300" b="1" dirty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>
                <a:ln>
                  <a:noFill/>
                </a:ln>
                <a:solidFill>
                  <a:srgbClr val="0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√</a:t>
            </a:r>
            <a:r>
              <a:rPr lang="el-GR" sz="1500" b="1" dirty="0">
                <a:ln>
                  <a:noFill/>
                </a:ln>
                <a:solidFill>
                  <a:srgbClr val="0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l-GR" sz="1300" b="1" dirty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Παρουσίαση διαδικασιών απευθείας ανάθεσης – ανοικτού διαγωνισμού κάτω των ορίων με κριτήριο μόνο τη χαμηλότερη τιμή και ανάλυση των σχετικών άρθρων 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l-GR" sz="2000" b="1" dirty="0">
                <a:ln>
                  <a:noFill/>
                </a:ln>
                <a:solidFill>
                  <a:srgbClr val="0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√</a:t>
            </a:r>
            <a:r>
              <a:rPr lang="el-GR" sz="1500" b="1" dirty="0">
                <a:ln>
                  <a:noFill/>
                </a:ln>
                <a:solidFill>
                  <a:srgbClr val="0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l-GR" sz="1300" b="1" dirty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Ημερολόγιο έργου 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l-GR" sz="2000" b="1" dirty="0">
                <a:ln>
                  <a:noFill/>
                </a:ln>
                <a:solidFill>
                  <a:srgbClr val="0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√</a:t>
            </a:r>
            <a:r>
              <a:rPr lang="el-GR" sz="1500" b="1" dirty="0">
                <a:ln>
                  <a:noFill/>
                </a:ln>
                <a:solidFill>
                  <a:srgbClr val="0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l-GR" sz="1300" b="1" dirty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Υποκατάσταση 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l-GR" sz="2000" b="1" dirty="0">
                <a:ln>
                  <a:noFill/>
                </a:ln>
                <a:solidFill>
                  <a:srgbClr val="0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√</a:t>
            </a:r>
            <a:r>
              <a:rPr lang="el-GR" sz="1500" b="1" dirty="0">
                <a:ln>
                  <a:noFill/>
                </a:ln>
                <a:solidFill>
                  <a:srgbClr val="0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l-GR" sz="1300" b="1" dirty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Υπεργολαβία 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l-GR" sz="2000" b="1" dirty="0">
                <a:ln>
                  <a:noFill/>
                </a:ln>
                <a:solidFill>
                  <a:srgbClr val="0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√</a:t>
            </a:r>
            <a:r>
              <a:rPr lang="el-GR" sz="1500" b="1" dirty="0">
                <a:ln>
                  <a:noFill/>
                </a:ln>
                <a:solidFill>
                  <a:srgbClr val="0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l-GR" sz="1300" b="1" dirty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Κατασκευαστική κοινοπραξία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l-GR" sz="2000" b="1" dirty="0">
                <a:ln>
                  <a:noFill/>
                </a:ln>
                <a:solidFill>
                  <a:srgbClr val="0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√</a:t>
            </a:r>
            <a:r>
              <a:rPr lang="el-GR" sz="1500" b="1" dirty="0">
                <a:ln>
                  <a:noFill/>
                </a:ln>
                <a:solidFill>
                  <a:srgbClr val="000000"/>
                </a:solidFill>
                <a:effectLst/>
                <a:latin typeface="Segoe UI Black" panose="020B0A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l-GR" sz="1300" b="1" dirty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Διοικητική επίλυση συμβατικών διαφορών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291539"/>
      </p:ext>
    </p:extLst>
  </p:cSld>
  <p:clrMapOvr>
    <a:masterClrMapping/>
  </p:clrMapOvr>
  <p:transition spd="slow" advTm="4602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</TotalTime>
  <Words>112</Words>
  <Application>Microsoft Office PowerPoint</Application>
  <PresentationFormat>Ευρεία οθόνη</PresentationFormat>
  <Paragraphs>17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Century Gothic</vt:lpstr>
      <vt:lpstr>Segoe UI Black</vt:lpstr>
      <vt:lpstr>Wingdings 3</vt:lpstr>
      <vt:lpstr>Θρόισμα</vt:lpstr>
      <vt:lpstr>Π.Ο.ΜΗ.Τ.Ε.Δ.Υ</vt:lpstr>
      <vt:lpstr>1Η ΜΕΡΑ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ΠΟΜΗΤΕΔΥ Ομοσπονδία</dc:creator>
  <cp:lastModifiedBy>ΠΟΜΗΤΕΔΥ Ομοσπονδία</cp:lastModifiedBy>
  <cp:revision>8</cp:revision>
  <dcterms:created xsi:type="dcterms:W3CDTF">2021-07-07T10:41:23Z</dcterms:created>
  <dcterms:modified xsi:type="dcterms:W3CDTF">2021-07-07T11:51:13Z</dcterms:modified>
</cp:coreProperties>
</file>